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3" r:id="rId3"/>
    <p:sldId id="257" r:id="rId4"/>
    <p:sldId id="260" r:id="rId5"/>
    <p:sldId id="259" r:id="rId6"/>
    <p:sldId id="275" r:id="rId7"/>
    <p:sldId id="276" r:id="rId8"/>
    <p:sldId id="277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7" autoAdjust="0"/>
  </p:normalViewPr>
  <p:slideViewPr>
    <p:cSldViewPr>
      <p:cViewPr varScale="1">
        <p:scale>
          <a:sx n="68" d="100"/>
          <a:sy n="68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7A0FF-BF66-48B7-BC4E-2BF80B21A104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3CBCD-2C11-4483-B451-610919B7E5A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3CBCD-2C11-4483-B451-610919B7E5A9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EDC5B-8E99-4AEC-B46B-AD15C89B2CB1}" type="datetimeFigureOut">
              <a:rPr lang="pl-PL" smtClean="0"/>
              <a:pPr/>
              <a:t>2014-04-10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37CB7-F89D-487E-9560-B91ADA67F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se.mf.gov.pl/inne-podatki/podatek-od-gier-gry-hazardowe/male-loterie-fantowe-i-gry-bingo-fantowe" TargetMode="External"/><Relationship Id="rId2" Type="http://schemas.openxmlformats.org/officeDocument/2006/relationships/hyperlink" Target="http://www.finanse.mf.gov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c.opole.pl/" TargetMode="External"/><Relationship Id="rId4" Type="http://schemas.openxmlformats.org/officeDocument/2006/relationships/hyperlink" Target="http://www.izba-skarbowa.opole.pl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pl/url?sa=i&amp;rct=j&amp;q=&amp;esrc=s&amp;source=images&amp;cd=&amp;cad=rja&amp;uact=8&amp;docid=j_jpIRnwKXVXXM&amp;tbnid=HxC6zbfLBHcXYM:&amp;ved=0CAUQjRw&amp;url=http://www.graphicsfactory.com/search/money_P1.html&amp;ei=XRw7U9ecM4aY1AXpkoCYBw&amp;bvm=bv.63934634,d.ZG4&amp;psig=AFQjCNHhiUcKmbhnnNsOjjDEbHuGna0iaA&amp;ust=1396469198332666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470025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JAK W ZGODZIE Z PRZEPISAMI PODATKOWYMI ZORGANIZOWAĆ WIEJSKI FESTYN</a:t>
            </a:r>
            <a:endParaRPr lang="pl-PL" sz="3600" dirty="0">
              <a:solidFill>
                <a:srgbClr val="0033CC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/>
          </a:bodyPr>
          <a:lstStyle/>
          <a:p>
            <a:pPr algn="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mgr inż. Urszula </a:t>
            </a:r>
            <a:r>
              <a:rPr lang="pl-P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Romaniuk</a:t>
            </a:r>
          </a:p>
          <a:p>
            <a:pPr algn="r"/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Opole, kwiecień 2014 </a:t>
            </a: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pl-PL" sz="2000" dirty="0"/>
          </a:p>
        </p:txBody>
      </p:sp>
      <p:pic>
        <p:nvPicPr>
          <p:cNvPr id="1026" name="Picture 2" descr="C:\Users\Adinka\AppData\Local\Microsoft\Windows\Temporary Internet Files\Low\Content.IE5\JSNVP18N\MC90043390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56992"/>
            <a:ext cx="1714500" cy="1714500"/>
          </a:xfrm>
          <a:prstGeom prst="rect">
            <a:avLst/>
          </a:prstGeom>
          <a:noFill/>
        </p:spPr>
      </p:pic>
      <p:pic>
        <p:nvPicPr>
          <p:cNvPr id="5" name="Picture 4" descr="C:\Program Files\Common Files\Microsoft Shared\Clipart\cagcat50\BS00975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293096"/>
            <a:ext cx="16827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Kiedy sprzedawca jest poza podatkami, a kiedy jest podatnikiem </a:t>
            </a:r>
            <a:endParaRPr lang="pl-PL" sz="34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3384376"/>
          </a:xfrm>
        </p:spPr>
        <p:txBody>
          <a:bodyPr>
            <a:noAutofit/>
          </a:bodyPr>
          <a:lstStyle/>
          <a:p>
            <a:r>
              <a:rPr lang="pl-PL" sz="2000" dirty="0" smtClean="0"/>
              <a:t>Poza podatkami są rolnicy</a:t>
            </a:r>
            <a:r>
              <a:rPr lang="pl-PL" sz="2000" b="0" dirty="0" smtClean="0"/>
              <a:t>, ale tylko wtedy, gdy sprzedają:</a:t>
            </a:r>
          </a:p>
          <a:p>
            <a:pPr>
              <a:buFontTx/>
              <a:buChar char="-"/>
            </a:pPr>
            <a:r>
              <a:rPr lang="pl-PL" sz="2000" b="0" dirty="0" smtClean="0"/>
              <a:t> swoje płody rolne </a:t>
            </a:r>
            <a:br>
              <a:rPr lang="pl-PL" sz="2000" b="0" dirty="0" smtClean="0"/>
            </a:br>
            <a:r>
              <a:rPr lang="pl-PL" sz="2000" b="0" dirty="0" smtClean="0"/>
              <a:t>  nieprzetworzone </a:t>
            </a:r>
          </a:p>
          <a:p>
            <a:r>
              <a:rPr lang="pl-PL" sz="2000" b="0" dirty="0" smtClean="0"/>
              <a:t>  (mogą być </a:t>
            </a:r>
          </a:p>
          <a:p>
            <a:r>
              <a:rPr lang="pl-PL" sz="2000" b="0" dirty="0" smtClean="0"/>
              <a:t>  też suszone, kiszone),</a:t>
            </a:r>
          </a:p>
          <a:p>
            <a:pPr>
              <a:buFontTx/>
              <a:buChar char="-"/>
            </a:pPr>
            <a:r>
              <a:rPr lang="pl-PL" sz="2000" b="0" dirty="0" smtClean="0"/>
              <a:t> swoje hodowlane zwierzęta,</a:t>
            </a:r>
          </a:p>
          <a:p>
            <a:pPr>
              <a:buFontTx/>
              <a:buChar char="-"/>
            </a:pPr>
            <a:r>
              <a:rPr lang="pl-PL" sz="2000" b="0" dirty="0" smtClean="0"/>
              <a:t> nieprzetworzone mięso swoich</a:t>
            </a:r>
            <a:br>
              <a:rPr lang="pl-PL" sz="2000" b="0" dirty="0" smtClean="0"/>
            </a:br>
            <a:r>
              <a:rPr lang="pl-PL" sz="2000" b="0" dirty="0" smtClean="0"/>
              <a:t>  zwierząt hodowlanych, co</a:t>
            </a:r>
            <a:br>
              <a:rPr lang="pl-PL" sz="2000" b="0" dirty="0" smtClean="0"/>
            </a:br>
            <a:r>
              <a:rPr lang="pl-PL" sz="2000" b="0" dirty="0" smtClean="0"/>
              <a:t>  najwyżej rozebrane na części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4869160"/>
            <a:ext cx="4040188" cy="1368152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pl-PL" sz="2100" b="1" dirty="0" smtClean="0">
                <a:solidFill>
                  <a:srgbClr val="C00000"/>
                </a:solidFill>
              </a:rPr>
              <a:t>Uwaga! </a:t>
            </a:r>
            <a:r>
              <a:rPr lang="pl-PL" sz="2100" b="1" dirty="0" smtClean="0">
                <a:solidFill>
                  <a:srgbClr val="0000CC"/>
                </a:solidFill>
              </a:rPr>
              <a:t>Jest to wyłączenie podmiotowo-przedmiotowe, czyli nie tylko „kto”, lecz  także „co” sprzedaje</a:t>
            </a:r>
          </a:p>
          <a:p>
            <a:pPr marL="0">
              <a:buNone/>
            </a:pPr>
            <a:endParaRPr lang="pl-PL" sz="2000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041775" cy="2448272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000" dirty="0" smtClean="0"/>
              <a:t>Podatnikami są wszyscy pozostali</a:t>
            </a:r>
            <a:r>
              <a:rPr lang="pl-PL" sz="2000" b="0" dirty="0" smtClean="0"/>
              <a:t>, bez względu na to, skąd przychodzą do nich różne wartości lub pieniądze, a więc:</a:t>
            </a:r>
          </a:p>
          <a:p>
            <a:pPr lvl="0"/>
            <a:r>
              <a:rPr lang="pl-PL" sz="2000" b="0" dirty="0" smtClean="0"/>
              <a:t>- ci, którzy sądzą, że są zwolnieni </a:t>
            </a:r>
            <a:br>
              <a:rPr lang="pl-PL" sz="2000" b="0" dirty="0" smtClean="0"/>
            </a:br>
            <a:r>
              <a:rPr lang="pl-PL" sz="2000" b="0" dirty="0" smtClean="0"/>
              <a:t>  z podatku,</a:t>
            </a:r>
          </a:p>
          <a:p>
            <a:pPr lvl="0"/>
            <a:r>
              <a:rPr lang="pl-PL" sz="2000" b="0" dirty="0" smtClean="0"/>
              <a:t>- ci, którzy wiedzą, że są </a:t>
            </a:r>
            <a:br>
              <a:rPr lang="pl-PL" sz="2000" b="0" dirty="0" smtClean="0"/>
            </a:br>
            <a:r>
              <a:rPr lang="pl-PL" sz="2000" b="0" dirty="0" smtClean="0"/>
              <a:t>  podatnikami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7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pl-PL" sz="2100" b="1" dirty="0" smtClean="0">
                <a:solidFill>
                  <a:srgbClr val="C00000"/>
                </a:solidFill>
              </a:rPr>
              <a:t>Uwaga!</a:t>
            </a:r>
            <a:r>
              <a:rPr lang="pl-PL" sz="2100" b="1" dirty="0" smtClean="0"/>
              <a:t> </a:t>
            </a:r>
            <a:r>
              <a:rPr lang="pl-PL" sz="2100" b="1" dirty="0" smtClean="0">
                <a:solidFill>
                  <a:srgbClr val="0000CC"/>
                </a:solidFill>
              </a:rPr>
              <a:t>W ustawach podatkowych wskazane są sytuacje, w których podatnicy mogą być zwolnieni z obowiązku zapłaty podatku, ale zawsze są przy tym jakieś warunki </a:t>
            </a:r>
            <a:endParaRPr lang="pl-PL" sz="2100" b="1" dirty="0">
              <a:solidFill>
                <a:srgbClr val="0000CC"/>
              </a:solidFill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04864"/>
            <a:ext cx="11525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Pierwszy podatek od sprzedającego - opłata </a:t>
            </a:r>
            <a:r>
              <a:rPr lang="pl-PL" sz="3400" b="1" dirty="0" smtClean="0">
                <a:solidFill>
                  <a:srgbClr val="000099"/>
                </a:solidFill>
              </a:rPr>
              <a:t>targowa dla gminy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792088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Ustawa o podatkach i opłatach lokalnych (Dz. U. z 2010 r. Nr 95, poz.613 ze zm.)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852936"/>
            <a:ext cx="4040188" cy="3273226"/>
          </a:xfrm>
        </p:spPr>
        <p:txBody>
          <a:bodyPr>
            <a:normAutofit lnSpcReduction="10000"/>
          </a:bodyPr>
          <a:lstStyle/>
          <a:p>
            <a:r>
              <a:rPr lang="pl-PL" sz="2000" b="1" dirty="0" smtClean="0"/>
              <a:t>Kto pobiera </a:t>
            </a:r>
            <a:r>
              <a:rPr lang="pl-PL" sz="2000" dirty="0" smtClean="0"/>
              <a:t>opłatę targową:</a:t>
            </a:r>
          </a:p>
          <a:p>
            <a:pPr>
              <a:buNone/>
            </a:pPr>
            <a:r>
              <a:rPr lang="pl-PL" sz="2000" dirty="0" smtClean="0"/>
              <a:t>	gmina </a:t>
            </a:r>
          </a:p>
          <a:p>
            <a:r>
              <a:rPr lang="pl-PL" sz="2000" b="1" dirty="0" smtClean="0"/>
              <a:t>Kto ustala </a:t>
            </a:r>
            <a:r>
              <a:rPr lang="pl-PL" sz="2000" dirty="0" smtClean="0"/>
              <a:t>wielkość stawki: rada gminy w uchwale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C00000"/>
                </a:solidFill>
              </a:rPr>
              <a:t>Uwaga!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0000CC"/>
                </a:solidFill>
              </a:rPr>
              <a:t>max stawka (na 2014 r.) :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0000CC"/>
                </a:solidFill>
              </a:rPr>
              <a:t> 764,62 zł dziennie </a:t>
            </a:r>
          </a:p>
          <a:p>
            <a:r>
              <a:rPr lang="pl-PL" sz="2000" b="1" dirty="0" smtClean="0"/>
              <a:t>Czy możliwe zwolnienie: </a:t>
            </a:r>
            <a:r>
              <a:rPr lang="pl-PL" sz="2000" dirty="0" smtClean="0"/>
              <a:t>tak, decyduje rada gminy w uchwale (stawka 0 zł)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32857"/>
            <a:ext cx="4041775" cy="3993306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Kto płaci:</a:t>
            </a:r>
          </a:p>
          <a:p>
            <a:pPr>
              <a:buNone/>
            </a:pPr>
            <a:r>
              <a:rPr lang="pl-PL" dirty="0" smtClean="0"/>
              <a:t>	każdy, kto dokonuje sprzedaży na terenie gminy - za wyjątkiem sprzedaży w budynkach </a:t>
            </a:r>
          </a:p>
          <a:p>
            <a:r>
              <a:rPr lang="pl-PL" b="1" dirty="0" smtClean="0"/>
              <a:t>Czy możliwa zapłata przez organizatora festynu w imieniu sprzedającego:</a:t>
            </a:r>
          </a:p>
          <a:p>
            <a:pPr>
              <a:buNone/>
            </a:pPr>
            <a:r>
              <a:rPr lang="pl-PL" dirty="0" smtClean="0"/>
              <a:t>    nie, bo to sprzedający jest podatnikiem, a opłatę targową pobiera się niezależnie od zapłaty za urządzenie stoiska  lub za inne usługi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7" name="Picture 2" descr="C:\Users\Adinka\AppData\Local\Microsoft\Windows\Temporary Internet Files\Low\Content.IE5\PF6ZM919\MC9004325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861048"/>
            <a:ext cx="928980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Osoby prawne - a podatek dochodowy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114800" cy="792087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 smtClean="0"/>
              <a:t>Ustawa o podatku dochodowym od osób prawnych (Dz. U. z 2011 r. Nr 74, poz.397 ze zm.)</a:t>
            </a:r>
            <a:endParaRPr lang="pl-PL" sz="18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4112196" cy="4032448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Przykładowe osoby prawne:</a:t>
            </a:r>
          </a:p>
          <a:p>
            <a:pPr>
              <a:buNone/>
            </a:pPr>
            <a:r>
              <a:rPr lang="pl-PL" sz="2000" dirty="0" smtClean="0"/>
              <a:t>    gmina, spółka z o.o., </a:t>
            </a:r>
            <a:r>
              <a:rPr lang="pl-PL" sz="2000" b="1" dirty="0" smtClean="0">
                <a:solidFill>
                  <a:srgbClr val="C00000"/>
                </a:solidFill>
              </a:rPr>
              <a:t>fundacja, stowarzyszenie, kościół</a:t>
            </a:r>
            <a:r>
              <a:rPr lang="pl-PL" sz="2000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(jednego z prawnie uznanych wyznań), </a:t>
            </a:r>
            <a:r>
              <a:rPr lang="pl-PL" sz="2000" b="1" dirty="0" smtClean="0">
                <a:solidFill>
                  <a:srgbClr val="C00000"/>
                </a:solidFill>
              </a:rPr>
              <a:t>Ochotnicza Straż Pożarna</a:t>
            </a:r>
          </a:p>
          <a:p>
            <a:r>
              <a:rPr lang="pl-PL" sz="2000" b="1" dirty="0" smtClean="0"/>
              <a:t>Czy Oddział Straży Pożarnej  ma osobowość prawną</a:t>
            </a:r>
            <a:r>
              <a:rPr lang="pl-PL" sz="2000" dirty="0" smtClean="0"/>
              <a:t>:</a:t>
            </a:r>
          </a:p>
          <a:p>
            <a:pPr>
              <a:buNone/>
            </a:pPr>
            <a:r>
              <a:rPr lang="pl-PL" sz="2000" dirty="0" smtClean="0"/>
              <a:t>     nie, bo ma ją centrala w Warszawie, a oddział jest tylko częścią tej osoby prawnej (tu: stowarzyszenia) </a:t>
            </a:r>
          </a:p>
          <a:p>
            <a:pPr>
              <a:buNone/>
            </a:pPr>
            <a:r>
              <a:rPr lang="pl-PL" sz="2100" dirty="0" smtClean="0"/>
              <a:t>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427985" y="1772816"/>
            <a:ext cx="4258816" cy="4353347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Czy kółko parafialne ma osobowość prawną:</a:t>
            </a:r>
          </a:p>
          <a:p>
            <a:pPr>
              <a:buNone/>
            </a:pPr>
            <a:r>
              <a:rPr lang="pl-PL" sz="2000" dirty="0" smtClean="0"/>
              <a:t>	- nie, bo jest częścią kościoła,</a:t>
            </a:r>
          </a:p>
          <a:p>
            <a:pPr>
              <a:buNone/>
            </a:pPr>
            <a:r>
              <a:rPr lang="pl-PL" sz="2000" dirty="0" smtClean="0"/>
              <a:t>    - jednak jeśli się wyodrębni, to jest jednostką nie mającą osobowości prawnej</a:t>
            </a:r>
          </a:p>
          <a:p>
            <a:r>
              <a:rPr lang="pl-PL" sz="2000" b="1" dirty="0" smtClean="0"/>
              <a:t>Czy szkoła ma osobowość prawną:</a:t>
            </a:r>
          </a:p>
          <a:p>
            <a:pPr>
              <a:buNone/>
            </a:pPr>
            <a:r>
              <a:rPr lang="pl-PL" sz="2000" dirty="0" smtClean="0"/>
              <a:t>    to zależy:</a:t>
            </a:r>
          </a:p>
          <a:p>
            <a:pPr>
              <a:buNone/>
            </a:pPr>
            <a:r>
              <a:rPr lang="pl-PL" sz="2000" dirty="0" smtClean="0"/>
              <a:t>    - nie, jeśli jest jedn. budżetową, </a:t>
            </a:r>
          </a:p>
          <a:p>
            <a:pPr>
              <a:buNone/>
            </a:pPr>
            <a:r>
              <a:rPr lang="pl-PL" sz="2000" dirty="0" smtClean="0"/>
              <a:t>    - tak, jeśli jest spółką z o.o.,  </a:t>
            </a:r>
          </a:p>
          <a:p>
            <a:pPr>
              <a:buNone/>
            </a:pPr>
            <a:r>
              <a:rPr lang="pl-PL" sz="2000" dirty="0" smtClean="0"/>
              <a:t>    - nie, jeśli prowadzą ją </a:t>
            </a:r>
            <a:br>
              <a:rPr lang="pl-PL" sz="2000" dirty="0" smtClean="0"/>
            </a:br>
            <a:r>
              <a:rPr lang="pl-PL" sz="2000" dirty="0" smtClean="0"/>
              <a:t>  przedsiębiorcy osoby fizyczne</a:t>
            </a:r>
          </a:p>
          <a:p>
            <a:pPr>
              <a:buNone/>
            </a:pPr>
            <a:endParaRPr lang="pl-PL" sz="2000" dirty="0"/>
          </a:p>
        </p:txBody>
      </p:sp>
      <p:sp>
        <p:nvSpPr>
          <p:cNvPr id="7" name="Objaśnienie w chmurce 6"/>
          <p:cNvSpPr/>
          <p:nvPr/>
        </p:nvSpPr>
        <p:spPr>
          <a:xfrm>
            <a:off x="6444208" y="1052736"/>
            <a:ext cx="2304256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to zależy…</a:t>
            </a:r>
            <a:endParaRPr lang="pl-PL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Osoby prawne </a:t>
            </a:r>
            <a:br>
              <a:rPr lang="pl-PL" sz="3400" b="1" dirty="0" smtClean="0">
                <a:solidFill>
                  <a:srgbClr val="000099"/>
                </a:solidFill>
              </a:rPr>
            </a:br>
            <a:r>
              <a:rPr lang="pl-PL" sz="3400" b="1" dirty="0" smtClean="0">
                <a:solidFill>
                  <a:srgbClr val="000099"/>
                </a:solidFill>
              </a:rPr>
              <a:t>- a podatek dochodowy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504055"/>
          </a:xfrm>
        </p:spPr>
        <p:txBody>
          <a:bodyPr>
            <a:normAutofit/>
          </a:bodyPr>
          <a:lstStyle/>
          <a:p>
            <a:r>
              <a:rPr lang="pl-PL" sz="2000" dirty="0" smtClean="0"/>
              <a:t>Podstawowe zasady: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345638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każda aktywność osoby prawnej – </a:t>
            </a:r>
            <a:r>
              <a:rPr lang="pl-PL" b="1" dirty="0" smtClean="0">
                <a:solidFill>
                  <a:srgbClr val="0000CC"/>
                </a:solidFill>
              </a:rPr>
              <a:t>na festynie </a:t>
            </a:r>
            <a:r>
              <a:rPr lang="pl-PL" dirty="0" smtClean="0"/>
              <a:t>i poza nim, w </a:t>
            </a:r>
            <a:r>
              <a:rPr lang="pl-PL" dirty="0" err="1" smtClean="0"/>
              <a:t>realu</a:t>
            </a:r>
            <a:r>
              <a:rPr lang="pl-PL" dirty="0" smtClean="0"/>
              <a:t> i w </a:t>
            </a:r>
            <a:r>
              <a:rPr lang="pl-PL" dirty="0" err="1" smtClean="0"/>
              <a:t>internecie</a:t>
            </a:r>
            <a:r>
              <a:rPr lang="pl-PL" dirty="0" smtClean="0"/>
              <a:t> - wpływa na podatek dochodowy </a:t>
            </a:r>
          </a:p>
          <a:p>
            <a:r>
              <a:rPr lang="pl-PL" dirty="0" smtClean="0"/>
              <a:t>każda sprzedaż to przychód podatkowy</a:t>
            </a:r>
          </a:p>
          <a:p>
            <a:r>
              <a:rPr lang="pl-PL" dirty="0" smtClean="0"/>
              <a:t>obowiązek posiadania NIP, wpłaty miesięcznych zaliczek na podatek i składania zeznania rocznego</a:t>
            </a:r>
          </a:p>
          <a:p>
            <a:r>
              <a:rPr lang="pl-PL" dirty="0" smtClean="0"/>
              <a:t>obowiązek prowadzenia pełnej księgowości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4774208"/>
          </a:xfrm>
        </p:spPr>
        <p:txBody>
          <a:bodyPr>
            <a:noAutofit/>
          </a:bodyPr>
          <a:lstStyle/>
          <a:p>
            <a:pPr marL="342000" indent="-342000">
              <a:lnSpc>
                <a:spcPct val="80000"/>
              </a:lnSpc>
              <a:spcBef>
                <a:spcPts val="0"/>
              </a:spcBef>
            </a:pPr>
            <a:r>
              <a:rPr lang="pl-PL" sz="2000" dirty="0" smtClean="0"/>
              <a:t>Czy są zwolnienia:</a:t>
            </a:r>
          </a:p>
          <a:p>
            <a:pPr marL="342000">
              <a:lnSpc>
                <a:spcPct val="80000"/>
              </a:lnSpc>
              <a:spcBef>
                <a:spcPts val="0"/>
              </a:spcBef>
            </a:pPr>
            <a:r>
              <a:rPr lang="pl-PL" sz="2000" b="0" dirty="0" smtClean="0"/>
              <a:t>tak, ale </a:t>
            </a:r>
            <a:r>
              <a:rPr lang="pl-PL" sz="2000" b="0" dirty="0" smtClean="0">
                <a:solidFill>
                  <a:srgbClr val="0000CC"/>
                </a:solidFill>
              </a:rPr>
              <a:t>to zależy </a:t>
            </a:r>
            <a:r>
              <a:rPr lang="pl-PL" sz="2000" b="0" dirty="0" smtClean="0"/>
              <a:t>od spełnienia warunków, w tym: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dochód </a:t>
            </a:r>
            <a:r>
              <a:rPr lang="pl-PL" sz="2000" b="0" dirty="0" smtClean="0"/>
              <a:t>jest przeznaczony na cele społecznie użyteczne (</a:t>
            </a:r>
            <a:r>
              <a:rPr lang="pl-PL" sz="2000" dirty="0" smtClean="0"/>
              <a:t>tylko te wymienione </a:t>
            </a:r>
            <a:r>
              <a:rPr lang="pl-PL" sz="2000" b="0" dirty="0" smtClean="0"/>
              <a:t>w art. 17 ust.1 </a:t>
            </a:r>
            <a:r>
              <a:rPr lang="pl-PL" sz="2000" b="0" dirty="0" err="1" smtClean="0"/>
              <a:t>pkt</a:t>
            </a:r>
            <a:r>
              <a:rPr lang="pl-PL" sz="2000" b="0" dirty="0" smtClean="0"/>
              <a:t> 4, 4a </a:t>
            </a:r>
            <a:r>
              <a:rPr lang="pl-PL" sz="2000" b="0" dirty="0" smtClean="0"/>
              <a:t>ustawy o podatku dochodowym od osób prawnych), </a:t>
            </a:r>
            <a:endParaRPr lang="pl-PL" sz="2000" b="0" dirty="0" smtClean="0"/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te cele musza być wymienione  w statucie fundacji, stowarzyszenia, kościoła, Straży Pożarnej 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ze zwolnienia nie mogą korzystać spółki z o.o., 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ze zwolnienie nie korzysta dochód z np. sprzedaży wytworzonego alkoholu albo wytworzonej biżuterii z metali szlachetnych (złoto, srebro)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39553" y="5373216"/>
            <a:ext cx="3888431" cy="1296144"/>
          </a:xfrm>
        </p:spPr>
        <p:txBody>
          <a:bodyPr>
            <a:normAutofit/>
          </a:bodyPr>
          <a:lstStyle/>
          <a:p>
            <a:pPr marL="0" algn="r">
              <a:lnSpc>
                <a:spcPct val="80000"/>
              </a:lnSpc>
              <a:buNone/>
            </a:pPr>
            <a:r>
              <a:rPr lang="pl-PL" sz="1800" b="1" dirty="0" smtClean="0">
                <a:solidFill>
                  <a:srgbClr val="C00000"/>
                </a:solidFill>
              </a:rPr>
              <a:t>Uwaga! </a:t>
            </a:r>
            <a:r>
              <a:rPr lang="pl-PL" sz="1800" b="1" dirty="0" smtClean="0">
                <a:solidFill>
                  <a:srgbClr val="0000CC"/>
                </a:solidFill>
              </a:rPr>
              <a:t>Jest to zwolnienie podmiotowo-przedmiotowe, czyli nie tylko „kto”, lecz  także „co” wytworzył i sprzedaje</a:t>
            </a:r>
            <a:endParaRPr lang="pl-PL" sz="1800" dirty="0">
              <a:solidFill>
                <a:srgbClr val="0000CC"/>
              </a:solidFill>
            </a:endParaRPr>
          </a:p>
        </p:txBody>
      </p:sp>
      <p:sp>
        <p:nvSpPr>
          <p:cNvPr id="10" name="Objaśnienie w chmurce 9"/>
          <p:cNvSpPr/>
          <p:nvPr/>
        </p:nvSpPr>
        <p:spPr>
          <a:xfrm>
            <a:off x="7236296" y="404664"/>
            <a:ext cx="1584176" cy="6480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to  zależy…</a:t>
            </a:r>
            <a:endParaRPr lang="pl-PL" sz="1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algn="r"/>
            <a:r>
              <a:rPr lang="pl-PL" sz="3400" b="1" dirty="0" smtClean="0">
                <a:solidFill>
                  <a:srgbClr val="000099"/>
                </a:solidFill>
              </a:rPr>
              <a:t>Jednostki organizacyjne nie mające osobowości prawnej - a podatek dochodowy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114800" cy="792087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 smtClean="0"/>
              <a:t>Ustawa o podatku dochodowym od osób prawnych (Dz. U. z 2011 r. Nr 74, poz.397 ze zm.)</a:t>
            </a:r>
            <a:endParaRPr lang="pl-PL" sz="18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4112196" cy="4032448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Przykładowe jednostki organizacyjne nie mające osobowości prawnej:</a:t>
            </a:r>
          </a:p>
          <a:p>
            <a:pPr>
              <a:buNone/>
            </a:pPr>
            <a:r>
              <a:rPr lang="pl-PL" sz="2000" dirty="0" smtClean="0"/>
              <a:t>    - </a:t>
            </a:r>
            <a:r>
              <a:rPr lang="pl-PL" sz="2000" b="1" dirty="0" smtClean="0">
                <a:solidFill>
                  <a:srgbClr val="C00000"/>
                </a:solidFill>
              </a:rPr>
              <a:t>Koło Gospodyń Wiejskich</a:t>
            </a:r>
            <a:r>
              <a:rPr lang="pl-PL" sz="2000" dirty="0" smtClean="0"/>
              <a:t>, - </a:t>
            </a:r>
            <a:r>
              <a:rPr lang="pl-PL" sz="2000" b="1" dirty="0" smtClean="0">
                <a:solidFill>
                  <a:srgbClr val="C00000"/>
                </a:solidFill>
              </a:rPr>
              <a:t>kółko parafialne </a:t>
            </a:r>
            <a:r>
              <a:rPr lang="pl-PL" sz="2000" dirty="0" smtClean="0"/>
              <a:t>(jeśli się wyodrębni z kościoła), 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C00000"/>
                </a:solidFill>
              </a:rPr>
              <a:t>	- komitet ds.</a:t>
            </a:r>
            <a:r>
              <a:rPr lang="pl-PL" sz="2000" dirty="0" smtClean="0"/>
              <a:t> budowy pomnika, 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C00000"/>
                </a:solidFill>
              </a:rPr>
              <a:t>	</a:t>
            </a:r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pl-PL" sz="2000" b="1" dirty="0" smtClean="0">
                <a:solidFill>
                  <a:srgbClr val="C00000"/>
                </a:solidFill>
              </a:rPr>
              <a:t> towarzystwo 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miłośników wsi,</a:t>
            </a:r>
            <a:r>
              <a:rPr lang="pl-PL" sz="20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pl-PL" sz="2000" b="1" dirty="0" smtClean="0">
                <a:solidFill>
                  <a:srgbClr val="C00000"/>
                </a:solidFill>
              </a:rPr>
              <a:t>	</a:t>
            </a:r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pl-PL" sz="2000" b="1" dirty="0" smtClean="0">
                <a:solidFill>
                  <a:srgbClr val="C00000"/>
                </a:solidFill>
              </a:rPr>
              <a:t> </a:t>
            </a:r>
            <a:r>
              <a:rPr lang="pl-PL" sz="2000" dirty="0" smtClean="0"/>
              <a:t>inne jednostki działające na rzecz lokalnych społeczności</a:t>
            </a:r>
            <a:endParaRPr lang="pl-PL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l-PL" sz="2100" dirty="0" smtClean="0"/>
              <a:t>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427985" y="1772816"/>
            <a:ext cx="4258816" cy="4353347"/>
          </a:xfrm>
        </p:spPr>
        <p:txBody>
          <a:bodyPr>
            <a:noAutofit/>
          </a:bodyPr>
          <a:lstStyle/>
          <a:p>
            <a:r>
              <a:rPr lang="pl-PL" sz="2000" dirty="0" smtClean="0"/>
              <a:t>Czy te jednostki są podatnikami: </a:t>
            </a:r>
            <a:r>
              <a:rPr lang="pl-PL" sz="2000" b="1" dirty="0" smtClean="0"/>
              <a:t>TAK </a:t>
            </a:r>
          </a:p>
          <a:p>
            <a:r>
              <a:rPr lang="pl-PL" sz="2000" dirty="0" smtClean="0"/>
              <a:t>Kiedy muszą się zarejestrować w urzędzie skarbowym: </a:t>
            </a:r>
            <a:r>
              <a:rPr lang="pl-PL" sz="2000" b="1" dirty="0" smtClean="0"/>
              <a:t>przed uzyskaniem pierwszej „złotówki” przychodu</a:t>
            </a:r>
          </a:p>
          <a:p>
            <a:r>
              <a:rPr lang="pl-PL" sz="2000" dirty="0" smtClean="0"/>
              <a:t>Czy muszą mieć NIP: </a:t>
            </a:r>
            <a:r>
              <a:rPr lang="pl-PL" sz="2000" b="1" dirty="0" smtClean="0"/>
              <a:t>TAK</a:t>
            </a:r>
          </a:p>
          <a:p>
            <a:r>
              <a:rPr lang="pl-PL" sz="2000" dirty="0" smtClean="0"/>
              <a:t>Czy prowadzą pełną księgowość: </a:t>
            </a:r>
            <a:r>
              <a:rPr lang="pl-PL" sz="2000" b="1" dirty="0" smtClean="0"/>
              <a:t>TAK</a:t>
            </a:r>
          </a:p>
          <a:p>
            <a:r>
              <a:rPr lang="pl-PL" sz="2000" dirty="0" smtClean="0"/>
              <a:t>Czy mają takie same obowiązki podatkowe jak osoby prawne (np. stowarzyszenia, fundacje): </a:t>
            </a:r>
            <a:r>
              <a:rPr lang="pl-PL" sz="2000" b="1" dirty="0" smtClean="0"/>
              <a:t>TAK</a:t>
            </a:r>
            <a:endParaRPr lang="pl-PL" sz="2000" b="1" dirty="0"/>
          </a:p>
        </p:txBody>
      </p:sp>
      <p:pic>
        <p:nvPicPr>
          <p:cNvPr id="1027" name="Picture 3" descr="C:\Users\Adinka\AppData\Local\Microsoft\Windows\Temporary Internet Files\Low\Content.IE5\PF6ZM919\MC9004325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3068960"/>
            <a:ext cx="1142857" cy="926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Jednostki organizacyjne nie mające osobowości prawnej - a podatek dochodowy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504055"/>
          </a:xfrm>
        </p:spPr>
        <p:txBody>
          <a:bodyPr>
            <a:normAutofit/>
          </a:bodyPr>
          <a:lstStyle/>
          <a:p>
            <a:r>
              <a:rPr lang="pl-PL" sz="2000" dirty="0" smtClean="0"/>
              <a:t>Podstawowe zasady: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3744416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każda aktywność jednostki (np. Koła Gospodyń Wiejskich, skutkująca choćby „złotówką” przychodu - </a:t>
            </a:r>
            <a:r>
              <a:rPr lang="pl-PL" b="1" dirty="0" smtClean="0"/>
              <a:t>na festynie </a:t>
            </a:r>
            <a:r>
              <a:rPr lang="pl-PL" dirty="0" smtClean="0"/>
              <a:t>i poza nim - wpływa na podatek dochodowy </a:t>
            </a:r>
          </a:p>
          <a:p>
            <a:r>
              <a:rPr lang="pl-PL" dirty="0" smtClean="0"/>
              <a:t>każda sprzedaż to przychód podatkowy</a:t>
            </a:r>
          </a:p>
          <a:p>
            <a:r>
              <a:rPr lang="pl-PL" dirty="0" smtClean="0"/>
              <a:t>każda otrzymana wartość to przychód podatkowy (w tym otrzymana darowizna w naturze, np. składniki na ciasto pieczone na festyn)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844824"/>
            <a:ext cx="4041775" cy="4320480"/>
          </a:xfrm>
        </p:spPr>
        <p:txBody>
          <a:bodyPr>
            <a:noAutofit/>
          </a:bodyPr>
          <a:lstStyle/>
          <a:p>
            <a:pPr marL="342000" indent="-342000">
              <a:lnSpc>
                <a:spcPct val="80000"/>
              </a:lnSpc>
              <a:spcBef>
                <a:spcPts val="0"/>
              </a:spcBef>
            </a:pPr>
            <a:r>
              <a:rPr lang="pl-PL" sz="2000" dirty="0" smtClean="0"/>
              <a:t>Czy są zwolnienia:</a:t>
            </a:r>
          </a:p>
          <a:p>
            <a:pPr marL="342000">
              <a:lnSpc>
                <a:spcPct val="80000"/>
              </a:lnSpc>
              <a:spcBef>
                <a:spcPts val="0"/>
              </a:spcBef>
            </a:pPr>
            <a:r>
              <a:rPr lang="pl-PL" sz="2000" b="0" dirty="0" smtClean="0"/>
              <a:t>tak, ale </a:t>
            </a:r>
            <a:r>
              <a:rPr lang="pl-PL" sz="2000" b="0" dirty="0" smtClean="0">
                <a:solidFill>
                  <a:srgbClr val="0000CC"/>
                </a:solidFill>
              </a:rPr>
              <a:t>to zależy </a:t>
            </a:r>
            <a:r>
              <a:rPr lang="pl-PL" sz="2000" b="0" dirty="0" smtClean="0"/>
              <a:t>od spełnienia warunków, w tym: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</a:pPr>
            <a:endParaRPr lang="pl-PL" sz="2000" b="0" dirty="0" smtClean="0"/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dochód jest przeznaczony na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</a:pPr>
            <a:r>
              <a:rPr lang="pl-PL" sz="2000" b="0" dirty="0" smtClean="0"/>
              <a:t>    cele społecznie użyteczne (</a:t>
            </a:r>
            <a:r>
              <a:rPr lang="pl-PL" sz="2000" dirty="0" smtClean="0"/>
              <a:t>tylko te wymienione </a:t>
            </a:r>
            <a:r>
              <a:rPr lang="pl-PL" sz="2000" b="0" dirty="0" smtClean="0"/>
              <a:t>w art. 17 ust.1 </a:t>
            </a:r>
            <a:r>
              <a:rPr lang="pl-PL" sz="2000" b="0" dirty="0" err="1" smtClean="0"/>
              <a:t>pkt</a:t>
            </a:r>
            <a:r>
              <a:rPr lang="pl-PL" sz="2000" b="0" dirty="0" smtClean="0"/>
              <a:t> 4, 4a ustawy),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te cele musza być wymienione  w regulaminie jednostki (np. w regulaminie Koła Gospodyń Wiejskich) </a:t>
            </a:r>
          </a:p>
          <a:p>
            <a:pPr marL="342000" indent="-342000"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l-PL" sz="2000" b="0" dirty="0" smtClean="0"/>
              <a:t>ze zwolnienie nie korzysta dochód z sprzedaży np. wytworzonego alkoholu albo wytworzonej biżuterii z metali szlachetnych (złoto, srebro)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39553" y="5373216"/>
            <a:ext cx="4320479" cy="1296144"/>
          </a:xfrm>
        </p:spPr>
        <p:txBody>
          <a:bodyPr>
            <a:noAutofit/>
          </a:bodyPr>
          <a:lstStyle/>
          <a:p>
            <a:pPr marL="0" algn="r">
              <a:lnSpc>
                <a:spcPct val="80000"/>
              </a:lnSpc>
              <a:buNone/>
            </a:pPr>
            <a:r>
              <a:rPr lang="pl-PL" sz="1900" b="1" dirty="0" smtClean="0">
                <a:solidFill>
                  <a:srgbClr val="C00000"/>
                </a:solidFill>
              </a:rPr>
              <a:t>Uwaga! </a:t>
            </a:r>
            <a:r>
              <a:rPr lang="pl-PL" sz="1900" b="1" dirty="0" smtClean="0">
                <a:solidFill>
                  <a:srgbClr val="0000CC"/>
                </a:solidFill>
              </a:rPr>
              <a:t>Jest to zwolnienie podmiotowo-przedmiotowe, czyli nie tylko „kto”, lecz  także „co” wytworzył i sprzedaje</a:t>
            </a:r>
            <a:endParaRPr lang="pl-PL" sz="1900" dirty="0"/>
          </a:p>
        </p:txBody>
      </p:sp>
      <p:sp>
        <p:nvSpPr>
          <p:cNvPr id="10" name="Objaśnienie w chmurce 9"/>
          <p:cNvSpPr/>
          <p:nvPr/>
        </p:nvSpPr>
        <p:spPr>
          <a:xfrm>
            <a:off x="7164288" y="1412776"/>
            <a:ext cx="1584176" cy="6480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to  zależy…</a:t>
            </a:r>
            <a:endParaRPr lang="pl-PL" sz="1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Osoby fizyczne sprzedające na festynie  - a podatek dochodowy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3240360" cy="1008112"/>
          </a:xfrm>
        </p:spPr>
        <p:txBody>
          <a:bodyPr>
            <a:normAutofit fontScale="92500" lnSpcReduction="20000"/>
          </a:bodyPr>
          <a:lstStyle/>
          <a:p>
            <a:r>
              <a:rPr lang="pl-PL" sz="1800" dirty="0" smtClean="0"/>
              <a:t>Ustawa o podatku dochodowym od osób fizycznych (Dz. U. z 2012 r., poz.361 ze zm.)</a:t>
            </a:r>
            <a:endParaRPr lang="pl-PL" sz="18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95536" y="2636912"/>
            <a:ext cx="3888432" cy="374441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pl-PL" sz="2200" b="1" dirty="0" smtClean="0"/>
              <a:t>Różna sytuacja osoby fizycznej</a:t>
            </a:r>
          </a:p>
          <a:p>
            <a:pPr marL="0" indent="0">
              <a:lnSpc>
                <a:spcPct val="80000"/>
              </a:lnSpc>
              <a:buNone/>
            </a:pPr>
            <a:endParaRPr lang="pl-PL" sz="20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pl-PL" sz="2000" b="1" dirty="0" smtClean="0">
                <a:solidFill>
                  <a:srgbClr val="0000CC"/>
                </a:solidFill>
              </a:rPr>
              <a:t>1) </a:t>
            </a:r>
            <a:r>
              <a:rPr lang="pl-PL" sz="2000" dirty="0" smtClean="0"/>
              <a:t>przedsiębiorca prowadzący działalność gospodarczą i dodatkowo sprzedający na festynie:</a:t>
            </a:r>
          </a:p>
          <a:p>
            <a:pPr marL="342000" lvl="0" indent="-342000">
              <a:lnSpc>
                <a:spcPct val="80000"/>
              </a:lnSpc>
            </a:pPr>
            <a:r>
              <a:rPr lang="pl-PL" sz="2000" dirty="0" smtClean="0"/>
              <a:t>nie ma różnicy między sprzedażą w sklepie, a sprzedażą na festynie – łączne rozliczenie,</a:t>
            </a:r>
          </a:p>
          <a:p>
            <a:pPr marL="342000" lvl="0" indent="-342000">
              <a:lnSpc>
                <a:spcPct val="80000"/>
              </a:lnSpc>
            </a:pPr>
            <a:r>
              <a:rPr lang="pl-PL" sz="2000" dirty="0" smtClean="0"/>
              <a:t>zakres czynności nie może być szerszy, niż zgłoszony do codziennej działalności</a:t>
            </a:r>
          </a:p>
          <a:p>
            <a:pPr marL="0" lvl="0" indent="342000">
              <a:lnSpc>
                <a:spcPct val="80000"/>
              </a:lnSpc>
              <a:buNone/>
            </a:pPr>
            <a:endParaRPr lang="pl-PL" sz="2000" dirty="0" smtClean="0"/>
          </a:p>
          <a:p>
            <a:pPr marL="342000" indent="342000">
              <a:lnSpc>
                <a:spcPct val="80000"/>
              </a:lnSpc>
            </a:pPr>
            <a:endParaRPr lang="pl-PL" sz="2100" dirty="0" smtClean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995936" y="1484784"/>
            <a:ext cx="4968552" cy="5040560"/>
          </a:xfrm>
        </p:spPr>
        <p:txBody>
          <a:bodyPr>
            <a:noAutofit/>
          </a:bodyPr>
          <a:lstStyle/>
          <a:p>
            <a:pPr marL="0" indent="-457200">
              <a:lnSpc>
                <a:spcPct val="80000"/>
              </a:lnSpc>
              <a:buNone/>
            </a:pPr>
            <a:r>
              <a:rPr lang="pl-PL" sz="2000" b="1" dirty="0" smtClean="0">
                <a:solidFill>
                  <a:srgbClr val="0000CC"/>
                </a:solidFill>
              </a:rPr>
              <a:t>2) </a:t>
            </a:r>
            <a:r>
              <a:rPr lang="pl-PL" sz="2000" dirty="0" smtClean="0"/>
              <a:t>twórca dzieł artystycznych, literackich itp., sprzedający je na festynie:</a:t>
            </a:r>
          </a:p>
          <a:p>
            <a:pPr marL="342000" indent="-342000">
              <a:lnSpc>
                <a:spcPct val="80000"/>
              </a:lnSpc>
            </a:pPr>
            <a:r>
              <a:rPr lang="pl-PL" sz="2000" dirty="0" smtClean="0"/>
              <a:t>może, ale nie musi być zarejestrowany jako przedsiębiorca,</a:t>
            </a:r>
          </a:p>
          <a:p>
            <a:pPr marL="342000" indent="-342000">
              <a:lnSpc>
                <a:spcPct val="80000"/>
              </a:lnSpc>
            </a:pPr>
            <a:r>
              <a:rPr lang="pl-PL" sz="2000" dirty="0" smtClean="0"/>
              <a:t>rozlicza podatek wg zasad dla „działalności wykonywanej osobiście”,</a:t>
            </a:r>
          </a:p>
          <a:p>
            <a:pPr marL="342000" indent="-342000">
              <a:lnSpc>
                <a:spcPct val="80000"/>
              </a:lnSpc>
            </a:pPr>
            <a:r>
              <a:rPr lang="pl-PL" sz="2000" dirty="0" smtClean="0">
                <a:solidFill>
                  <a:srgbClr val="C00000"/>
                </a:solidFill>
              </a:rPr>
              <a:t>uwaga!</a:t>
            </a:r>
            <a:r>
              <a:rPr lang="pl-PL" sz="2000" dirty="0" smtClean="0"/>
              <a:t> problem polega na ocenie, czy jest to twórczość, czy nie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l-PL" sz="2000" b="1" dirty="0" smtClean="0">
                <a:solidFill>
                  <a:srgbClr val="0000CC"/>
                </a:solidFill>
              </a:rPr>
              <a:t>3) </a:t>
            </a:r>
            <a:r>
              <a:rPr lang="pl-PL" sz="2000" dirty="0" smtClean="0"/>
              <a:t>zwykła osoba, sprzedająca na festynie na własny rachunek: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pl-PL" sz="2000" b="1" dirty="0" smtClean="0">
                <a:solidFill>
                  <a:srgbClr val="C00000"/>
                </a:solidFill>
              </a:rPr>
              <a:t>Uwaga! Problem </a:t>
            </a:r>
          </a:p>
          <a:p>
            <a:pPr>
              <a:lnSpc>
                <a:spcPct val="80000"/>
              </a:lnSpc>
            </a:pPr>
            <a:r>
              <a:rPr lang="pl-PL" sz="2000" dirty="0" smtClean="0"/>
              <a:t>każda taka osoba może być oceniona jako prowadząca działalność gospodarczą bez zgłoszenia</a:t>
            </a:r>
          </a:p>
          <a:p>
            <a:pPr>
              <a:lnSpc>
                <a:spcPct val="80000"/>
              </a:lnSpc>
            </a:pPr>
            <a:r>
              <a:rPr lang="pl-PL" sz="2000" dirty="0" smtClean="0"/>
              <a:t>wyjście: umowa zlecenia od organizatora - wówczas to organizator jest podatnikiem rozliczającym sprzedaż oraz wynagrodzenie dla zleceniobiorcy</a:t>
            </a:r>
            <a:endParaRPr lang="pl-PL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3400" b="1" dirty="0" smtClean="0">
                <a:solidFill>
                  <a:srgbClr val="000099"/>
                </a:solidFill>
              </a:rPr>
              <a:t>Obowiązek w VAT i kasa fiskalna</a:t>
            </a:r>
            <a:endParaRPr lang="pl-PL" sz="34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539552" y="1124744"/>
            <a:ext cx="3957836" cy="115212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l-PL" sz="1600" dirty="0" smtClean="0"/>
              <a:t>Rozporządzenie Min. Fin. Z 2012 r.</a:t>
            </a:r>
            <a:br>
              <a:rPr lang="pl-PL" sz="1600" dirty="0" smtClean="0"/>
            </a:br>
            <a:r>
              <a:rPr lang="pl-PL" sz="1600" dirty="0" smtClean="0"/>
              <a:t>w sprawie zwolnień z obowiązku prowadzenia ewidencji przy zastosowaniu kas rejestrujących</a:t>
            </a:r>
            <a:br>
              <a:rPr lang="pl-PL" sz="1600" dirty="0" smtClean="0"/>
            </a:br>
            <a:r>
              <a:rPr lang="pl-PL" sz="1600" dirty="0" smtClean="0"/>
              <a:t>(Dz. U. z 2012 r.)</a:t>
            </a:r>
            <a:endParaRPr lang="pl-PL" sz="16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4186808" cy="4680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2900" b="1" dirty="0" smtClean="0"/>
              <a:t>Kasa fiskalna: </a:t>
            </a:r>
          </a:p>
          <a:p>
            <a:r>
              <a:rPr lang="pl-PL" sz="2900" dirty="0" smtClean="0"/>
              <a:t>obowiązkowa po przekroczeniu 20.000 zł uzyskanych ze sprzedaży dla osób nie prowadzących działalności gospodarczej (</a:t>
            </a:r>
            <a:r>
              <a:rPr lang="pl-PL" sz="2900" dirty="0" smtClean="0">
                <a:solidFill>
                  <a:srgbClr val="C00000"/>
                </a:solidFill>
              </a:rPr>
              <a:t>uwaga!</a:t>
            </a:r>
            <a:r>
              <a:rPr lang="pl-PL" sz="2900" dirty="0" smtClean="0"/>
              <a:t> są wyjątki na „+” i na „-”), </a:t>
            </a:r>
          </a:p>
          <a:p>
            <a:r>
              <a:rPr lang="pl-PL" sz="2900" dirty="0" smtClean="0"/>
              <a:t>obowiązek rejestrowania sprzedaży na kasie fiskalnej jest </a:t>
            </a:r>
            <a:r>
              <a:rPr lang="pl-PL" sz="2900" dirty="0" smtClean="0">
                <a:solidFill>
                  <a:srgbClr val="0000CC"/>
                </a:solidFill>
              </a:rPr>
              <a:t>niezależny</a:t>
            </a:r>
            <a:r>
              <a:rPr lang="pl-PL" sz="2900" dirty="0" smtClean="0"/>
              <a:t> od tego, czy jest się podatnikiem VAT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b="1" dirty="0" smtClean="0">
                <a:solidFill>
                  <a:srgbClr val="C00000"/>
                </a:solidFill>
              </a:rPr>
              <a:t>	</a:t>
            </a:r>
            <a:r>
              <a:rPr lang="pl-PL" sz="2500" b="1" dirty="0" smtClean="0">
                <a:solidFill>
                  <a:srgbClr val="C00000"/>
                </a:solidFill>
              </a:rPr>
              <a:t>Uwaga! </a:t>
            </a:r>
            <a:r>
              <a:rPr lang="pl-PL" sz="2500" b="1" dirty="0" smtClean="0">
                <a:solidFill>
                  <a:srgbClr val="0000CC"/>
                </a:solidFill>
              </a:rPr>
              <a:t>Służby skarbowe mogą ocenić, że dana działalność jest działalnością gospodarczą, mimo, że nie jest zarejestrowana</a:t>
            </a:r>
            <a:endParaRPr lang="pl-PL" sz="2500" dirty="0" smtClean="0"/>
          </a:p>
          <a:p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741759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Ustawa o podatku od towarów i usług (Dz. U. z 2011 r. Nr 177, poz.1054 ze zm.)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041775" cy="37772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VAT – tylko w działalności gospodarczej (obrót profesjonalny):</a:t>
            </a:r>
          </a:p>
          <a:p>
            <a:r>
              <a:rPr lang="pl-PL" dirty="0" smtClean="0"/>
              <a:t>obowiązkowo po przekroczeniu 150.000 zł obrotu rocznie (w proporcji do liczby dni w roku prowadzenia działalności), albo z wyboru (już poniżej tej kwoty),</a:t>
            </a:r>
          </a:p>
          <a:p>
            <a:r>
              <a:rPr lang="pl-PL" dirty="0" smtClean="0"/>
              <a:t>obowiązkowo przy sprzedaży niektórych towarów (np. alkoholu, biżuterii)</a:t>
            </a:r>
          </a:p>
          <a:p>
            <a:endParaRPr lang="pl-PL" dirty="0"/>
          </a:p>
        </p:txBody>
      </p:sp>
      <p:pic>
        <p:nvPicPr>
          <p:cNvPr id="2050" name="Picture 2" descr="C:\Users\Adinka\AppData\Local\Microsoft\Windows\Temporary Internet Files\Low\Content.IE5\33V8HX0S\MC9004326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375843">
            <a:off x="3753926" y="4748160"/>
            <a:ext cx="1493037" cy="474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Sprzedaż alkoholu własnej produkcji – co z tą akcyzą 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86808" cy="639762"/>
          </a:xfrm>
        </p:spPr>
        <p:txBody>
          <a:bodyPr>
            <a:noAutofit/>
          </a:bodyPr>
          <a:lstStyle/>
          <a:p>
            <a:r>
              <a:rPr lang="pl-PL" sz="1600" dirty="0" smtClean="0"/>
              <a:t>Ustawa o podatku akcyzowym (Dz. U. z 2011 r. Nr 108, poz.626 ze zm.)</a:t>
            </a:r>
            <a:endParaRPr lang="pl-PL" sz="1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58816" cy="395128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wytwarzanie i sprzedaż alkoholu (piwo, wino, alkohole %) jest uważane za </a:t>
            </a:r>
            <a:r>
              <a:rPr lang="pl-PL" dirty="0" smtClean="0">
                <a:solidFill>
                  <a:srgbClr val="C00000"/>
                </a:solidFill>
              </a:rPr>
              <a:t>działalność gospodarczą</a:t>
            </a:r>
            <a:r>
              <a:rPr lang="pl-PL" dirty="0" smtClean="0"/>
              <a:t>,</a:t>
            </a:r>
          </a:p>
          <a:p>
            <a:r>
              <a:rPr lang="pl-PL" dirty="0" smtClean="0"/>
              <a:t>nie ma znaczenia mała ilość produkcji i sprzedaży, gdyż uzyskanie „złotówki” przychodu określa status producenta,</a:t>
            </a:r>
          </a:p>
          <a:p>
            <a:r>
              <a:rPr lang="pl-PL" dirty="0" smtClean="0"/>
              <a:t>mieszanie soku z alkoholem uważa się za produkcję </a:t>
            </a:r>
          </a:p>
          <a:p>
            <a:pPr>
              <a:buNone/>
            </a:pPr>
            <a:r>
              <a:rPr lang="pl-PL" dirty="0" smtClean="0"/>
              <a:t>    (tu: nalewki)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5778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pl-PL" dirty="0" smtClean="0">
                <a:solidFill>
                  <a:srgbClr val="C00000"/>
                </a:solidFill>
              </a:rPr>
              <a:t>Uwaga! </a:t>
            </a:r>
            <a:r>
              <a:rPr lang="pl-PL" dirty="0" smtClean="0">
                <a:solidFill>
                  <a:srgbClr val="0000CC"/>
                </a:solidFill>
              </a:rPr>
              <a:t>akcyza jest rozliczana i kontrolowana przez Urzędy Celne</a:t>
            </a:r>
            <a:endParaRPr lang="pl-PL" dirty="0">
              <a:solidFill>
                <a:srgbClr val="0000CC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852936"/>
            <a:ext cx="4319463" cy="381642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opodatkowanie:</a:t>
            </a:r>
          </a:p>
          <a:p>
            <a:pPr>
              <a:buNone/>
            </a:pPr>
            <a:r>
              <a:rPr lang="pl-PL" dirty="0" smtClean="0"/>
              <a:t>	- podatek </a:t>
            </a:r>
            <a:r>
              <a:rPr lang="pl-PL" b="1" dirty="0" smtClean="0">
                <a:solidFill>
                  <a:srgbClr val="0000CC"/>
                </a:solidFill>
              </a:rPr>
              <a:t>akcyzowy</a:t>
            </a:r>
            <a:r>
              <a:rPr lang="pl-PL" dirty="0" smtClean="0"/>
              <a:t> (bez </a:t>
            </a:r>
            <a:br>
              <a:rPr lang="pl-PL" dirty="0" smtClean="0"/>
            </a:br>
            <a:r>
              <a:rPr lang="pl-PL" dirty="0" smtClean="0"/>
              <a:t>  względu na ilość)</a:t>
            </a:r>
          </a:p>
          <a:p>
            <a:pPr>
              <a:buNone/>
            </a:pPr>
            <a:r>
              <a:rPr lang="pl-PL" dirty="0" smtClean="0"/>
              <a:t>	- podatek VAT (bez względu na</a:t>
            </a:r>
            <a:br>
              <a:rPr lang="pl-PL" dirty="0" smtClean="0"/>
            </a:br>
            <a:r>
              <a:rPr lang="pl-PL" dirty="0" smtClean="0"/>
              <a:t>  obrót),</a:t>
            </a:r>
          </a:p>
          <a:p>
            <a:pPr>
              <a:buNone/>
            </a:pPr>
            <a:r>
              <a:rPr lang="pl-PL" dirty="0" smtClean="0"/>
              <a:t>	- podatek dochodowy</a:t>
            </a:r>
          </a:p>
          <a:p>
            <a:r>
              <a:rPr lang="pl-PL" dirty="0" smtClean="0"/>
              <a:t>kasa fiskalna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sz="2100" b="1" dirty="0" smtClean="0">
                <a:solidFill>
                  <a:srgbClr val="C00000"/>
                </a:solidFill>
              </a:rPr>
              <a:t>Uwaga dla winiarzy</a:t>
            </a:r>
            <a:r>
              <a:rPr lang="pl-PL" sz="2100" b="1" dirty="0" smtClean="0"/>
              <a:t>: stawka akcyzy na wino wynosi 158,00 zł od 1 hektolitra gotowego wyrobu</a:t>
            </a:r>
            <a:r>
              <a:rPr lang="pl-PL" sz="2100" dirty="0" smtClean="0"/>
              <a:t>.</a:t>
            </a:r>
          </a:p>
          <a:p>
            <a:pPr>
              <a:buNone/>
            </a:pPr>
            <a:r>
              <a:rPr lang="pl-PL" sz="2100" b="1" dirty="0" smtClean="0">
                <a:solidFill>
                  <a:srgbClr val="C00000"/>
                </a:solidFill>
              </a:rPr>
              <a:t>	Uwaga dla smakoszy</a:t>
            </a:r>
            <a:r>
              <a:rPr lang="pl-PL" sz="2100" b="1" dirty="0" smtClean="0"/>
              <a:t>: wytworzenie na  potrzeby własne nie jest objęte akcyzą</a:t>
            </a:r>
            <a:endParaRPr lang="pl-PL" sz="2100" dirty="0" smtClean="0"/>
          </a:p>
        </p:txBody>
      </p:sp>
      <p:pic>
        <p:nvPicPr>
          <p:cNvPr id="2050" name="Picture 2" descr="C:\Users\Adinka\AppData\Local\Microsoft\Windows\Temporary Internet Files\Low\Content.IE5\33V8HX0S\MC90043255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132856"/>
            <a:ext cx="792088" cy="648072"/>
          </a:xfrm>
          <a:prstGeom prst="rect">
            <a:avLst/>
          </a:prstGeom>
          <a:noFill/>
        </p:spPr>
      </p:pic>
      <p:pic>
        <p:nvPicPr>
          <p:cNvPr id="2051" name="Picture 3" descr="C:\Users\Adinka\AppData\Local\Microsoft\Windows\Temporary Internet Files\Low\Content.IE5\DHP0HLY4\MC90043689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445224"/>
            <a:ext cx="1138436" cy="1052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Sprzedaż piwa na festynie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93610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Ustawa o wychowaniu w trzeźwości i przeciwdziałaniu alkoholizmowi (Dz. U. z 2012 r. poz.1356 ze zm.)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4040188" cy="4104456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Kto może sprzedawać piwo na festynie:</a:t>
            </a:r>
          </a:p>
          <a:p>
            <a:pPr>
              <a:buNone/>
            </a:pPr>
            <a:r>
              <a:rPr lang="pl-PL" dirty="0" smtClean="0"/>
              <a:t>	- przedsiębiorca, który ma z gminy (ogólne) zezwolenie na sprzedaż napojów alkoholowych (w tym piwa),</a:t>
            </a:r>
          </a:p>
          <a:p>
            <a:pPr>
              <a:buNone/>
            </a:pPr>
            <a:r>
              <a:rPr lang="pl-PL" dirty="0" smtClean="0"/>
              <a:t>	- </a:t>
            </a:r>
            <a:r>
              <a:rPr lang="pl-PL" dirty="0" smtClean="0"/>
              <a:t>O</a:t>
            </a:r>
            <a:r>
              <a:rPr lang="pl-PL" dirty="0" smtClean="0"/>
              <a:t>ddział </a:t>
            </a:r>
            <a:r>
              <a:rPr lang="pl-PL" dirty="0" smtClean="0"/>
              <a:t>Ochotniczej Straży </a:t>
            </a:r>
            <a:r>
              <a:rPr lang="pl-PL" dirty="0" smtClean="0"/>
              <a:t>Pożarnej, którego centrala w Warszawie ma zezwolenie ogólne</a:t>
            </a:r>
            <a:endParaRPr lang="pl-PL" dirty="0" smtClean="0"/>
          </a:p>
          <a:p>
            <a:r>
              <a:rPr lang="pl-PL" b="1" dirty="0" smtClean="0"/>
              <a:t>Co jest wymagane: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- </a:t>
            </a:r>
            <a:r>
              <a:rPr lang="pl-PL" dirty="0" smtClean="0"/>
              <a:t>dodatkowe jednorazowe </a:t>
            </a:r>
            <a:r>
              <a:rPr lang="pl-PL" dirty="0" smtClean="0"/>
              <a:t>zezwolenie z gminy (max 2 dni</a:t>
            </a:r>
            <a:r>
              <a:rPr lang="pl-PL" dirty="0" smtClean="0"/>
              <a:t>) na sprzedaż w miejscu festynu,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2037904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  Jakie opłaty:</a:t>
            </a:r>
          </a:p>
          <a:p>
            <a:r>
              <a:rPr lang="pl-PL" dirty="0" smtClean="0"/>
              <a:t>    </a:t>
            </a:r>
            <a:r>
              <a:rPr lang="pl-PL" b="0" dirty="0" smtClean="0"/>
              <a:t>- opłata za jednorazowe </a:t>
            </a:r>
            <a:br>
              <a:rPr lang="pl-PL" b="0" dirty="0" smtClean="0"/>
            </a:br>
            <a:r>
              <a:rPr lang="pl-PL" b="0" dirty="0" smtClean="0"/>
              <a:t>    zezwolenie </a:t>
            </a:r>
            <a:r>
              <a:rPr lang="pl-PL" b="0" dirty="0" smtClean="0">
                <a:solidFill>
                  <a:srgbClr val="C00000"/>
                </a:solidFill>
              </a:rPr>
              <a:t>w wysokości </a:t>
            </a:r>
            <a:br>
              <a:rPr lang="pl-PL" b="0" dirty="0" smtClean="0">
                <a:solidFill>
                  <a:srgbClr val="C00000"/>
                </a:solidFill>
              </a:rPr>
            </a:br>
            <a:r>
              <a:rPr lang="pl-PL" b="0" dirty="0" smtClean="0">
                <a:solidFill>
                  <a:srgbClr val="C00000"/>
                </a:solidFill>
              </a:rPr>
              <a:t>    1/12 z 525 zł</a:t>
            </a:r>
            <a:r>
              <a:rPr lang="pl-PL" b="0" dirty="0" smtClean="0"/>
              <a:t> (na sprzedaż </a:t>
            </a:r>
            <a:br>
              <a:rPr lang="pl-PL" b="0" dirty="0" smtClean="0"/>
            </a:br>
            <a:r>
              <a:rPr lang="pl-PL" b="0" dirty="0" smtClean="0"/>
              <a:t>    napojów zawierających do </a:t>
            </a:r>
            <a:br>
              <a:rPr lang="pl-PL" b="0" dirty="0" smtClean="0"/>
            </a:br>
            <a:r>
              <a:rPr lang="pl-PL" b="0" dirty="0" smtClean="0"/>
              <a:t>    4,5% alkoholu oraz piwa)</a:t>
            </a:r>
            <a:endParaRPr lang="pl-PL" b="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3789040"/>
            <a:ext cx="4041775" cy="2880320"/>
          </a:xfrm>
        </p:spPr>
        <p:txBody>
          <a:bodyPr>
            <a:normAutofit lnSpcReduction="10000"/>
          </a:bodyPr>
          <a:lstStyle/>
          <a:p>
            <a:r>
              <a:rPr lang="pl-PL" sz="2200" b="1" dirty="0" smtClean="0"/>
              <a:t>Opodatkowanie:</a:t>
            </a:r>
          </a:p>
          <a:p>
            <a:pPr>
              <a:buNone/>
            </a:pPr>
            <a:r>
              <a:rPr lang="pl-PL" sz="2200" dirty="0" smtClean="0"/>
              <a:t>	- podatek VAT (bez względu na wielkość obrotu),</a:t>
            </a:r>
          </a:p>
          <a:p>
            <a:pPr>
              <a:buNone/>
            </a:pPr>
            <a:r>
              <a:rPr lang="pl-PL" sz="2200" dirty="0" smtClean="0"/>
              <a:t>	- podatek dochodowy</a:t>
            </a:r>
          </a:p>
          <a:p>
            <a:r>
              <a:rPr lang="pl-PL" sz="2200" b="1" dirty="0" smtClean="0"/>
              <a:t>Czy kasa fiskalna:</a:t>
            </a:r>
          </a:p>
          <a:p>
            <a:pPr>
              <a:buNone/>
            </a:pPr>
            <a:r>
              <a:rPr lang="pl-PL" sz="2200" dirty="0" smtClean="0"/>
              <a:t>	- tak, bez względu na wielkość obrotu</a:t>
            </a:r>
          </a:p>
          <a:p>
            <a:pPr>
              <a:buNone/>
            </a:pPr>
            <a:r>
              <a:rPr lang="pl-PL" sz="2200" dirty="0" smtClean="0"/>
              <a:t>	</a:t>
            </a:r>
            <a:endParaRPr lang="pl-PL" sz="2200" dirty="0"/>
          </a:p>
        </p:txBody>
      </p:sp>
      <p:pic>
        <p:nvPicPr>
          <p:cNvPr id="3074" name="Picture 2" descr="C:\Users\Adinka\AppData\Local\Microsoft\Windows\Temporary Internet Files\Low\Content.IE5\DHP0HLY4\MC90043265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3071" y="404665"/>
            <a:ext cx="1611417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Kluczowe słowa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rgbClr val="0000CC"/>
                </a:solidFill>
              </a:rPr>
              <a:t>powszechność opodatkowania </a:t>
            </a:r>
            <a:r>
              <a:rPr lang="pl-PL" sz="2400" dirty="0" smtClean="0"/>
              <a:t>– czyli </a:t>
            </a:r>
            <a:r>
              <a:rPr lang="pl-PL" sz="2400" b="1" dirty="0" smtClean="0">
                <a:solidFill>
                  <a:srgbClr val="C00000"/>
                </a:solidFill>
              </a:rPr>
              <a:t>wszyscy jesteśmy podatnikami</a:t>
            </a:r>
            <a:r>
              <a:rPr lang="pl-PL" sz="2400" dirty="0" smtClean="0"/>
              <a:t>, także organizacje pozarządowe działające na rzecz lokalnych społeczności,</a:t>
            </a:r>
          </a:p>
          <a:p>
            <a:r>
              <a:rPr lang="pl-PL" sz="2400" b="1" dirty="0" smtClean="0">
                <a:solidFill>
                  <a:srgbClr val="0000CC"/>
                </a:solidFill>
              </a:rPr>
              <a:t>zwolnienia z podatku </a:t>
            </a:r>
            <a:r>
              <a:rPr lang="pl-PL" sz="2400" dirty="0" smtClean="0"/>
              <a:t>– jest ich wiele, ale można z nich skorzystać dopiero wtedy, gdy wypełni się  wszystkie </a:t>
            </a:r>
            <a:r>
              <a:rPr lang="pl-PL" sz="2400" b="1" dirty="0" smtClean="0">
                <a:solidFill>
                  <a:srgbClr val="C00000"/>
                </a:solidFill>
              </a:rPr>
              <a:t>obowiązki </a:t>
            </a:r>
            <a:r>
              <a:rPr lang="pl-PL" sz="2400" dirty="0" smtClean="0"/>
              <a:t>i spełni się </a:t>
            </a:r>
            <a:r>
              <a:rPr lang="pl-PL" sz="2400" b="1" dirty="0" smtClean="0">
                <a:solidFill>
                  <a:srgbClr val="C00000"/>
                </a:solidFill>
              </a:rPr>
              <a:t>warunki</a:t>
            </a:r>
            <a:r>
              <a:rPr lang="pl-PL" sz="2400" dirty="0" smtClean="0"/>
              <a:t>, wynikające z ustaw podatkowych,</a:t>
            </a:r>
          </a:p>
          <a:p>
            <a:r>
              <a:rPr lang="pl-PL" sz="2400" b="1" dirty="0" smtClean="0">
                <a:solidFill>
                  <a:srgbClr val="0000CC"/>
                </a:solidFill>
              </a:rPr>
              <a:t>wiedza podatkowa </a:t>
            </a:r>
            <a:r>
              <a:rPr lang="pl-PL" sz="2400" dirty="0" smtClean="0"/>
              <a:t>– o tym, jakie przepisy podatkowe zastosować w danej sytuacji, gdyż zmiana okoliczności powoduje zmianę obowiązków podatkowych, </a:t>
            </a:r>
          </a:p>
          <a:p>
            <a:pPr>
              <a:buNone/>
            </a:pPr>
            <a:r>
              <a:rPr lang="pl-PL" sz="2200" dirty="0" smtClean="0"/>
              <a:t>				</a:t>
            </a:r>
            <a:r>
              <a:rPr lang="pl-PL" sz="2400" dirty="0" smtClean="0"/>
              <a:t>czyli nie ma uniwersalnych 					odpowiedzi, bo </a:t>
            </a:r>
            <a:r>
              <a:rPr lang="pl-PL" sz="2400" b="1" dirty="0" smtClean="0">
                <a:solidFill>
                  <a:srgbClr val="C00000"/>
                </a:solidFill>
              </a:rPr>
              <a:t>„to zależy…” </a:t>
            </a:r>
            <a:endParaRPr lang="pl-PL" sz="2400" b="1" dirty="0">
              <a:solidFill>
                <a:srgbClr val="C00000"/>
              </a:solidFill>
            </a:endParaRPr>
          </a:p>
        </p:txBody>
      </p:sp>
      <p:pic>
        <p:nvPicPr>
          <p:cNvPr id="1027" name="Picture 3" descr="C:\Users\Adinka\AppData\Local\Microsoft\Windows\Temporary Internet Files\Low\Content.IE5\33V8HX0S\MC9004339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44245">
            <a:off x="1374731" y="5183925"/>
            <a:ext cx="1714500" cy="143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lvl="0"/>
            <a:r>
              <a:rPr lang="pl-PL" sz="3400" b="1" dirty="0" smtClean="0">
                <a:solidFill>
                  <a:srgbClr val="000099"/>
                </a:solidFill>
              </a:rPr>
              <a:t>Loteria fantowa - niespodzianki podatkowe, czyli czy warto organizować loterię</a:t>
            </a:r>
            <a:endParaRPr lang="pl-PL" sz="3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4040188" cy="57606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Ustawa o podatku od gier (Dz. U. z 2009 r. Nr 201, poz.1540 ze zm.)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4293096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pl-PL" dirty="0" smtClean="0"/>
              <a:t> Jeśli wartość puli wygranych nie przekracza </a:t>
            </a:r>
            <a:r>
              <a:rPr lang="pl-PL" b="1" dirty="0" smtClean="0">
                <a:solidFill>
                  <a:srgbClr val="0000CC"/>
                </a:solidFill>
              </a:rPr>
              <a:t>3.785,38 zł </a:t>
            </a:r>
            <a:r>
              <a:rPr lang="pl-PL" dirty="0" smtClean="0"/>
              <a:t>(kwota na 2014 r.):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</a:t>
            </a:r>
            <a:r>
              <a:rPr lang="pl-PL" b="1" dirty="0" smtClean="0">
                <a:solidFill>
                  <a:srgbClr val="0000CC"/>
                </a:solidFill>
              </a:rPr>
              <a:t>wystarczy zgłoszenie </a:t>
            </a:r>
            <a:r>
              <a:rPr lang="pl-PL" dirty="0" smtClean="0"/>
              <a:t>w urzędzie celnym,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nie ma opłaty,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nie ma podatku od gier,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nagrody to 30% łącznej ceny losów, w więc w 2014 r. cena losów to max 12.617,93 zł</a:t>
            </a:r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>
                <a:solidFill>
                  <a:srgbClr val="C00000"/>
                </a:solidFill>
              </a:rPr>
              <a:t>Uwaga!</a:t>
            </a:r>
            <a:r>
              <a:rPr lang="pl-PL" b="1" dirty="0" smtClean="0">
                <a:solidFill>
                  <a:srgbClr val="0000CC"/>
                </a:solidFill>
              </a:rPr>
              <a:t> Wysokie kary z ustawy karnej skarbowej za organizowanie loterii fantowej bez zgłoszenia lub zezwolenia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716016" y="1772816"/>
            <a:ext cx="4041775" cy="2592288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Uwaga! </a:t>
            </a:r>
            <a:r>
              <a:rPr lang="pl-PL" dirty="0" smtClean="0">
                <a:solidFill>
                  <a:srgbClr val="0000CC"/>
                </a:solidFill>
              </a:rPr>
              <a:t>Loteria fantowa jest grą hazardową 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Uwaga! </a:t>
            </a:r>
            <a:r>
              <a:rPr lang="pl-PL" dirty="0" smtClean="0">
                <a:solidFill>
                  <a:srgbClr val="0000CC"/>
                </a:solidFill>
              </a:rPr>
              <a:t>Zasady dotyczą wszystkich loterii fantowych, bez względu na to, gdzie się odbywają (np. festyn, szkoła, przedszkole, dom)</a:t>
            </a:r>
          </a:p>
          <a:p>
            <a:r>
              <a:rPr lang="pl-PL" dirty="0" smtClean="0">
                <a:solidFill>
                  <a:srgbClr val="C00000"/>
                </a:solidFill>
              </a:rPr>
              <a:t>Uwaga!</a:t>
            </a:r>
            <a:r>
              <a:rPr lang="pl-PL" dirty="0" smtClean="0">
                <a:solidFill>
                  <a:srgbClr val="0000CC"/>
                </a:solidFill>
              </a:rPr>
              <a:t> Uzyskane środki muszą być przeznaczone na cele społecznie użyteczne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4509120"/>
            <a:ext cx="4041775" cy="2160240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pl-PL" dirty="0" smtClean="0"/>
              <a:t> Jeśli wartość puli wygranych   przekracza </a:t>
            </a:r>
            <a:r>
              <a:rPr lang="pl-PL" b="1" dirty="0" smtClean="0">
                <a:solidFill>
                  <a:srgbClr val="0000CC"/>
                </a:solidFill>
              </a:rPr>
              <a:t>3.785,38 zł </a:t>
            </a:r>
            <a:r>
              <a:rPr lang="pl-PL" dirty="0" smtClean="0"/>
              <a:t>(kwota na 2014 r.):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konieczne zezwolenie z  urzędu celnego,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jest opłata,</a:t>
            </a:r>
          </a:p>
          <a:p>
            <a:pPr marL="0" indent="0">
              <a:buFontTx/>
              <a:buChar char="-"/>
            </a:pPr>
            <a:r>
              <a:rPr lang="pl-PL" dirty="0" smtClean="0"/>
              <a:t> jest podatek od gier</a:t>
            </a:r>
          </a:p>
          <a:p>
            <a:endParaRPr lang="pl-PL" dirty="0"/>
          </a:p>
        </p:txBody>
      </p:sp>
      <p:pic>
        <p:nvPicPr>
          <p:cNvPr id="4098" name="Picture 2" descr="C:\Users\Adinka\AppData\Local\Microsoft\Windows\Temporary Internet Files\Low\Content.IE5\4T7VK18O\MC90043261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429000"/>
            <a:ext cx="84227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Przydatne adresy</a:t>
            </a:r>
            <a:endParaRPr lang="pl-PL" sz="34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456383"/>
          </a:xfrm>
        </p:spPr>
        <p:txBody>
          <a:bodyPr>
            <a:normAutofit fontScale="77500" lnSpcReduction="20000"/>
          </a:bodyPr>
          <a:lstStyle/>
          <a:p>
            <a:r>
              <a:rPr lang="pl-PL" dirty="0" err="1" smtClean="0">
                <a:hlinkClick r:id="rId2"/>
              </a:rPr>
              <a:t>www.finanse.mf.gov.pl</a:t>
            </a:r>
            <a:r>
              <a:rPr lang="pl-PL" dirty="0" smtClean="0"/>
              <a:t> – strona Ministerstwa Finansów,</a:t>
            </a:r>
          </a:p>
          <a:p>
            <a:r>
              <a:rPr lang="pl-PL" dirty="0" smtClean="0">
                <a:hlinkClick r:id="rId3"/>
              </a:rPr>
              <a:t>http://www.finanse.mf.gov.pl/inne-podatki/podatek-od-gier-gry-hazardowe/male-loterie-fantowe-i-gry-bingo-fantowe</a:t>
            </a:r>
            <a:r>
              <a:rPr lang="pl-PL" dirty="0" smtClean="0"/>
              <a:t> - dokumenty dot. loterii fantowej,</a:t>
            </a:r>
          </a:p>
          <a:p>
            <a:endParaRPr lang="pl-PL" dirty="0" smtClean="0"/>
          </a:p>
          <a:p>
            <a:r>
              <a:rPr lang="pl-PL" dirty="0" err="1" smtClean="0">
                <a:hlinkClick r:id="rId4"/>
              </a:rPr>
              <a:t>www.izba-skarbowa.opole.pl</a:t>
            </a:r>
            <a:r>
              <a:rPr lang="pl-PL" dirty="0" smtClean="0"/>
              <a:t>  - strona Izby Skarbowej w Opolu, </a:t>
            </a:r>
          </a:p>
          <a:p>
            <a:r>
              <a:rPr lang="pl-PL" dirty="0" smtClean="0">
                <a:hlinkClick r:id="rId5"/>
              </a:rPr>
              <a:t>http://ic.opole.pl/</a:t>
            </a:r>
            <a:r>
              <a:rPr lang="pl-PL" dirty="0" smtClean="0"/>
              <a:t>  - strona Izby Celnej w Opolu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3400" b="1" dirty="0">
                <a:solidFill>
                  <a:srgbClr val="000099"/>
                </a:solidFill>
              </a:rPr>
              <a:t>Jakie </a:t>
            </a:r>
            <a:r>
              <a:rPr lang="pl-PL" sz="3400" b="1" dirty="0" smtClean="0">
                <a:solidFill>
                  <a:srgbClr val="000099"/>
                </a:solidFill>
              </a:rPr>
              <a:t>są podatki </a:t>
            </a:r>
            <a:br>
              <a:rPr lang="pl-PL" sz="3400" b="1" dirty="0" smtClean="0">
                <a:solidFill>
                  <a:srgbClr val="000099"/>
                </a:solidFill>
              </a:rPr>
            </a:br>
            <a:r>
              <a:rPr lang="pl-PL" sz="3400" b="1" dirty="0" smtClean="0">
                <a:solidFill>
                  <a:srgbClr val="000099"/>
                </a:solidFill>
              </a:rPr>
              <a:t>w polskim systemie podatkowym</a:t>
            </a:r>
            <a:endParaRPr lang="pl-PL" sz="3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50691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pl-PL" sz="5300" dirty="0" smtClean="0"/>
              <a:t>1) podatek dochodowy od osób prawnych</a:t>
            </a:r>
          </a:p>
          <a:p>
            <a:pPr>
              <a:buNone/>
            </a:pPr>
            <a:r>
              <a:rPr lang="pl-PL" sz="5300" dirty="0" smtClean="0"/>
              <a:t>2) podatek dochodowy od osób fizycznych:</a:t>
            </a:r>
          </a:p>
          <a:p>
            <a:pPr>
              <a:buNone/>
            </a:pPr>
            <a:r>
              <a:rPr lang="pl-PL" sz="5300" dirty="0" smtClean="0"/>
              <a:t>	- zasady ogólne,</a:t>
            </a:r>
          </a:p>
          <a:p>
            <a:pPr>
              <a:buNone/>
            </a:pPr>
            <a:r>
              <a:rPr lang="pl-PL" sz="5300" dirty="0" smtClean="0"/>
              <a:t>	- ryczałt ewidencjonowany,</a:t>
            </a:r>
          </a:p>
          <a:p>
            <a:pPr>
              <a:buNone/>
            </a:pPr>
            <a:r>
              <a:rPr lang="pl-PL" sz="5300" dirty="0" smtClean="0"/>
              <a:t>	- karta podatkowa</a:t>
            </a:r>
          </a:p>
          <a:p>
            <a:pPr>
              <a:buNone/>
            </a:pPr>
            <a:r>
              <a:rPr lang="pl-PL" sz="5300" dirty="0" smtClean="0"/>
              <a:t>3) podatek tonażowy </a:t>
            </a:r>
          </a:p>
          <a:p>
            <a:pPr>
              <a:buNone/>
            </a:pPr>
            <a:r>
              <a:rPr lang="pl-PL" sz="5300" dirty="0" smtClean="0"/>
              <a:t>4) podatek od wydobycia niektórych kopalin </a:t>
            </a:r>
          </a:p>
          <a:p>
            <a:pPr>
              <a:buNone/>
            </a:pPr>
            <a:r>
              <a:rPr lang="pl-PL" sz="5300" dirty="0" smtClean="0"/>
              <a:t>5) podatek od towarów i usług VAT</a:t>
            </a:r>
          </a:p>
          <a:p>
            <a:pPr>
              <a:buNone/>
            </a:pPr>
            <a:r>
              <a:rPr lang="pl-PL" sz="5300" dirty="0" smtClean="0"/>
              <a:t>6) podatek akcyzowy</a:t>
            </a:r>
          </a:p>
          <a:p>
            <a:pPr>
              <a:buNone/>
            </a:pPr>
            <a:r>
              <a:rPr lang="pl-PL" sz="5300" dirty="0" smtClean="0"/>
              <a:t>7) podatek od czynności cywilnoprawnych </a:t>
            </a:r>
          </a:p>
          <a:p>
            <a:pPr>
              <a:buNone/>
            </a:pPr>
            <a:r>
              <a:rPr lang="pl-PL" sz="5300" dirty="0" smtClean="0"/>
              <a:t>8) opłata skarbowa </a:t>
            </a:r>
          </a:p>
          <a:p>
            <a:pPr>
              <a:buNone/>
            </a:pPr>
            <a:endParaRPr lang="pl-PL" sz="3800" dirty="0" smtClean="0"/>
          </a:p>
          <a:p>
            <a:pPr>
              <a:buNone/>
            </a:pPr>
            <a:endParaRPr lang="pl-PL" sz="3800" dirty="0" smtClean="0"/>
          </a:p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100" dirty="0" smtClean="0"/>
              <a:t>9) podatek od spadków </a:t>
            </a:r>
            <a:br>
              <a:rPr lang="pl-PL" sz="2100" dirty="0" smtClean="0"/>
            </a:br>
            <a:r>
              <a:rPr lang="pl-PL" sz="2100" dirty="0" smtClean="0"/>
              <a:t>i darowizn</a:t>
            </a:r>
          </a:p>
          <a:p>
            <a:pPr>
              <a:buNone/>
            </a:pPr>
            <a:r>
              <a:rPr lang="pl-PL" sz="2100" dirty="0" smtClean="0"/>
              <a:t>10) podatek od gier</a:t>
            </a:r>
          </a:p>
          <a:p>
            <a:pPr>
              <a:buNone/>
            </a:pPr>
            <a:r>
              <a:rPr lang="pl-PL" sz="2100" dirty="0" smtClean="0"/>
              <a:t>11) podatek rolny</a:t>
            </a:r>
          </a:p>
          <a:p>
            <a:pPr>
              <a:buNone/>
            </a:pPr>
            <a:r>
              <a:rPr lang="pl-PL" sz="2100" dirty="0" smtClean="0"/>
              <a:t>12) podatek leśny</a:t>
            </a:r>
          </a:p>
          <a:p>
            <a:pPr>
              <a:buNone/>
            </a:pPr>
            <a:r>
              <a:rPr lang="pl-PL" sz="2100" dirty="0" smtClean="0"/>
              <a:t>13) podatki i opłaty lokalne </a:t>
            </a:r>
          </a:p>
          <a:p>
            <a:pPr>
              <a:buNone/>
            </a:pPr>
            <a:r>
              <a:rPr lang="pl-PL" sz="2100" dirty="0" smtClean="0"/>
              <a:t>	- p. od nieruchomości</a:t>
            </a:r>
          </a:p>
          <a:p>
            <a:pPr>
              <a:buNone/>
            </a:pPr>
            <a:r>
              <a:rPr lang="pl-PL" sz="2100" dirty="0" smtClean="0"/>
              <a:t>	- p. od środków  </a:t>
            </a:r>
            <a:br>
              <a:rPr lang="pl-PL" sz="2100" dirty="0" smtClean="0"/>
            </a:br>
            <a:r>
              <a:rPr lang="pl-PL" sz="2100" dirty="0" smtClean="0"/>
              <a:t>  transportowych</a:t>
            </a:r>
          </a:p>
          <a:p>
            <a:pPr>
              <a:buNone/>
            </a:pPr>
            <a:r>
              <a:rPr lang="pl-PL" sz="2100" dirty="0" smtClean="0"/>
              <a:t>	- opłata targowa,</a:t>
            </a:r>
          </a:p>
          <a:p>
            <a:pPr>
              <a:buNone/>
            </a:pPr>
            <a:r>
              <a:rPr lang="pl-PL" sz="2100" dirty="0"/>
              <a:t>	</a:t>
            </a:r>
            <a:r>
              <a:rPr lang="pl-PL" sz="2100" dirty="0" smtClean="0"/>
              <a:t>-</a:t>
            </a:r>
            <a:r>
              <a:rPr lang="pl-PL" sz="2100" dirty="0"/>
              <a:t> </a:t>
            </a:r>
            <a:r>
              <a:rPr lang="pl-PL" sz="2100" dirty="0" smtClean="0"/>
              <a:t>opłata miejscowa,</a:t>
            </a:r>
          </a:p>
          <a:p>
            <a:pPr>
              <a:buNone/>
            </a:pPr>
            <a:r>
              <a:rPr lang="pl-PL" sz="2100" dirty="0"/>
              <a:t>	</a:t>
            </a:r>
            <a:r>
              <a:rPr lang="pl-PL" sz="2100" dirty="0" smtClean="0"/>
              <a:t>- opłata uzdrowiskowa, </a:t>
            </a:r>
          </a:p>
          <a:p>
            <a:pPr>
              <a:buNone/>
            </a:pPr>
            <a:r>
              <a:rPr lang="pl-PL" sz="2100" dirty="0"/>
              <a:t>	</a:t>
            </a:r>
            <a:r>
              <a:rPr lang="pl-PL" sz="2100" dirty="0" smtClean="0"/>
              <a:t>- opłata od posiadania psów</a:t>
            </a:r>
          </a:p>
          <a:p>
            <a:endParaRPr lang="pl-PL" sz="2000" dirty="0"/>
          </a:p>
        </p:txBody>
      </p:sp>
      <p:pic>
        <p:nvPicPr>
          <p:cNvPr id="6" name="Picture 2" descr="C:\Users\Adinka\AppData\Local\Microsoft\Windows\Temporary Internet Files\Low\Content.IE5\JSNVP18N\MC9004348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085184"/>
            <a:ext cx="1512168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Autofit/>
          </a:bodyPr>
          <a:lstStyle/>
          <a:p>
            <a:pPr lvl="0" algn="r"/>
            <a:r>
              <a:rPr lang="pl-PL" sz="3400" b="1" dirty="0" smtClean="0">
                <a:solidFill>
                  <a:srgbClr val="000099"/>
                </a:solidFill>
              </a:rPr>
              <a:t>Podatki, które mogą obciążać organizatorów i uczestników wiejskiego festynu</a:t>
            </a:r>
            <a:endParaRPr lang="pl-PL" sz="3400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2232248"/>
          </a:xfrm>
        </p:spPr>
        <p:txBody>
          <a:bodyPr>
            <a:normAutofit fontScale="92500"/>
          </a:bodyPr>
          <a:lstStyle/>
          <a:p>
            <a:r>
              <a:rPr lang="pl-PL" sz="2600" dirty="0" smtClean="0">
                <a:solidFill>
                  <a:srgbClr val="C00000"/>
                </a:solidFill>
              </a:rPr>
              <a:t>Uwaga!</a:t>
            </a:r>
            <a:r>
              <a:rPr lang="pl-PL" sz="2600" dirty="0" smtClean="0"/>
              <a:t> </a:t>
            </a:r>
            <a:r>
              <a:rPr lang="pl-PL" sz="2600" dirty="0" smtClean="0">
                <a:solidFill>
                  <a:srgbClr val="C00000"/>
                </a:solidFill>
              </a:rPr>
              <a:t>Ważne!</a:t>
            </a:r>
            <a:r>
              <a:rPr lang="pl-PL" sz="2600" dirty="0" smtClean="0"/>
              <a:t> </a:t>
            </a:r>
            <a:r>
              <a:rPr lang="pl-PL" sz="2600" dirty="0" smtClean="0">
                <a:solidFill>
                  <a:srgbClr val="0000CC"/>
                </a:solidFill>
              </a:rPr>
              <a:t>Zarówno organizator festynu, jak </a:t>
            </a:r>
            <a:r>
              <a:rPr lang="pl-PL" sz="2600" dirty="0" smtClean="0">
                <a:solidFill>
                  <a:srgbClr val="0000CC"/>
                </a:solidFill>
              </a:rPr>
              <a:t>i każdy sprzedający na festynie  jest </a:t>
            </a:r>
            <a:r>
              <a:rPr lang="pl-PL" sz="2600" dirty="0" smtClean="0">
                <a:solidFill>
                  <a:srgbClr val="C00000"/>
                </a:solidFill>
              </a:rPr>
              <a:t>ODRĘBNYM </a:t>
            </a:r>
            <a:r>
              <a:rPr lang="pl-PL" sz="2600" dirty="0" smtClean="0">
                <a:solidFill>
                  <a:srgbClr val="0000CC"/>
                </a:solidFill>
              </a:rPr>
              <a:t>podatnikiem</a:t>
            </a:r>
            <a:endParaRPr lang="pl-PL" sz="2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4293096"/>
            <a:ext cx="4040188" cy="18330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300" b="1" dirty="0" smtClean="0"/>
              <a:t>Podatki dochodowe</a:t>
            </a:r>
          </a:p>
          <a:p>
            <a:pPr>
              <a:buNone/>
            </a:pPr>
            <a:r>
              <a:rPr lang="pl-PL" sz="2300" dirty="0" smtClean="0"/>
              <a:t>1) podatek dochodowy od osób prawnych</a:t>
            </a:r>
          </a:p>
          <a:p>
            <a:pPr>
              <a:buNone/>
            </a:pPr>
            <a:r>
              <a:rPr lang="pl-PL" sz="2300" dirty="0" smtClean="0"/>
              <a:t>2) podatek dochodowy od osób </a:t>
            </a:r>
            <a:r>
              <a:rPr lang="pl-PL" sz="2300" dirty="0" smtClean="0"/>
              <a:t>fizycznych</a:t>
            </a:r>
            <a:endParaRPr lang="pl-PL" sz="2300" dirty="0" smtClean="0"/>
          </a:p>
          <a:p>
            <a:pPr>
              <a:buNone/>
            </a:pPr>
            <a:endParaRPr lang="pl-PL" sz="3800" dirty="0" smtClean="0"/>
          </a:p>
          <a:p>
            <a:pPr>
              <a:buNone/>
            </a:pPr>
            <a:endParaRPr lang="pl-PL" sz="3800" dirty="0" smtClean="0"/>
          </a:p>
          <a:p>
            <a:endParaRPr lang="pl-PL" dirty="0"/>
          </a:p>
        </p:txBody>
      </p:sp>
      <p:sp>
        <p:nvSpPr>
          <p:cNvPr id="9" name="Symbol zastępczy tekstu 8"/>
          <p:cNvSpPr>
            <a:spLocks noGrp="1"/>
          </p:cNvSpPr>
          <p:nvPr>
            <p:ph type="body" sz="quarter" idx="3"/>
          </p:nvPr>
        </p:nvSpPr>
        <p:spPr>
          <a:xfrm>
            <a:off x="4645025" y="2204865"/>
            <a:ext cx="4041775" cy="792088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pl-PL" dirty="0" smtClean="0">
                <a:solidFill>
                  <a:srgbClr val="C00000"/>
                </a:solidFill>
              </a:rPr>
              <a:t>Uwaga! </a:t>
            </a:r>
            <a:r>
              <a:rPr lang="pl-PL" dirty="0" smtClean="0">
                <a:solidFill>
                  <a:srgbClr val="0000CC"/>
                </a:solidFill>
              </a:rPr>
              <a:t>można być podatnikiem </a:t>
            </a:r>
            <a:r>
              <a:rPr lang="pl-PL" dirty="0" smtClean="0">
                <a:solidFill>
                  <a:srgbClr val="0000CC"/>
                </a:solidFill>
              </a:rPr>
              <a:t>kilku podatków równocześnie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602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pl-PL" sz="2300" b="1" dirty="0" smtClean="0"/>
              <a:t>Podatki obrotowe</a:t>
            </a:r>
          </a:p>
          <a:p>
            <a:pPr>
              <a:lnSpc>
                <a:spcPct val="80000"/>
              </a:lnSpc>
              <a:buNone/>
            </a:pPr>
            <a:r>
              <a:rPr lang="pl-PL" sz="2300" dirty="0" smtClean="0"/>
              <a:t>3) podatek od towarów i usług VAT</a:t>
            </a:r>
          </a:p>
          <a:p>
            <a:pPr>
              <a:lnSpc>
                <a:spcPct val="80000"/>
              </a:lnSpc>
              <a:buNone/>
            </a:pPr>
            <a:r>
              <a:rPr lang="pl-PL" sz="2300" dirty="0" smtClean="0"/>
              <a:t>4) podatek akcyzowy</a:t>
            </a:r>
          </a:p>
          <a:p>
            <a:pPr>
              <a:lnSpc>
                <a:spcPct val="80000"/>
              </a:lnSpc>
              <a:buNone/>
            </a:pPr>
            <a:r>
              <a:rPr lang="pl-PL" sz="2300" dirty="0" smtClean="0"/>
              <a:t>5) podatek od gier</a:t>
            </a:r>
          </a:p>
          <a:p>
            <a:pPr>
              <a:lnSpc>
                <a:spcPct val="80000"/>
              </a:lnSpc>
              <a:buNone/>
            </a:pPr>
            <a:r>
              <a:rPr lang="pl-PL" sz="2300" b="1" dirty="0" smtClean="0"/>
              <a:t>Podatki i opłaty lokalne </a:t>
            </a:r>
          </a:p>
          <a:p>
            <a:pPr>
              <a:lnSpc>
                <a:spcPct val="80000"/>
              </a:lnSpc>
              <a:buNone/>
            </a:pPr>
            <a:r>
              <a:rPr lang="pl-PL" sz="2300" dirty="0" smtClean="0"/>
              <a:t>6) opłata targowa</a:t>
            </a:r>
          </a:p>
          <a:p>
            <a:pPr marL="0" indent="0">
              <a:lnSpc>
                <a:spcPct val="80000"/>
              </a:lnSpc>
              <a:buNone/>
            </a:pPr>
            <a:endParaRPr lang="pl-PL" sz="2400" b="1" dirty="0" smtClean="0">
              <a:solidFill>
                <a:srgbClr val="C00000"/>
              </a:solidFill>
            </a:endParaRPr>
          </a:p>
        </p:txBody>
      </p:sp>
      <p:pic>
        <p:nvPicPr>
          <p:cNvPr id="6" name="Picture 4" descr="C:\Program Files\Common Files\Microsoft Shared\Clipart\cagcat50\BD0666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928813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inka\AppData\Local\Microsoft\Windows\Temporary Internet Files\Low\Content.IE5\DHP0HLY4\MC90043265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636912"/>
            <a:ext cx="1354460" cy="1289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96144"/>
          </a:xfrm>
        </p:spPr>
        <p:txBody>
          <a:bodyPr>
            <a:normAutofit/>
          </a:bodyPr>
          <a:lstStyle/>
          <a:p>
            <a:pPr lvl="0"/>
            <a:r>
              <a:rPr lang="pl-PL" sz="3400" b="1" dirty="0" smtClean="0">
                <a:solidFill>
                  <a:srgbClr val="000099"/>
                </a:solidFill>
              </a:rPr>
              <a:t>Uwaga!  Podatki to nie wszystkie obowiązki publicznoprawne </a:t>
            </a:r>
            <a:endParaRPr lang="pl-PL" sz="34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pl-PL" dirty="0" smtClean="0"/>
              <a:t>1) zezwolenia, w tym:</a:t>
            </a:r>
          </a:p>
          <a:p>
            <a:pPr marL="514350" indent="-514350">
              <a:buNone/>
            </a:pPr>
            <a:r>
              <a:rPr lang="pl-PL" dirty="0" smtClean="0"/>
              <a:t>	- na sprzedaż alkoholu (urząd gminy),</a:t>
            </a:r>
          </a:p>
          <a:p>
            <a:pPr marL="514350" indent="-514350">
              <a:buNone/>
            </a:pPr>
            <a:r>
              <a:rPr lang="pl-PL" dirty="0" smtClean="0"/>
              <a:t>	- na loterię fantową </a:t>
            </a:r>
            <a:r>
              <a:rPr lang="pl-PL" dirty="0" smtClean="0"/>
              <a:t>(Izba Celna, </a:t>
            </a:r>
            <a:r>
              <a:rPr lang="pl-PL" dirty="0" smtClean="0"/>
              <a:t>jeżeli pula nagród przekracza 3.785,38 zł),</a:t>
            </a:r>
          </a:p>
          <a:p>
            <a:pPr marL="514350" indent="-514350">
              <a:buNone/>
            </a:pPr>
            <a:r>
              <a:rPr lang="pl-PL" dirty="0" smtClean="0"/>
              <a:t>2) opłaty, w tym:</a:t>
            </a:r>
          </a:p>
          <a:p>
            <a:pPr marL="514350" indent="-514350">
              <a:buNone/>
            </a:pPr>
            <a:r>
              <a:rPr lang="pl-PL" dirty="0" smtClean="0"/>
              <a:t>	- za zorganizowanie loterii fantowej </a:t>
            </a:r>
            <a:r>
              <a:rPr lang="pl-PL" dirty="0" smtClean="0"/>
              <a:t>(Izba Celna, </a:t>
            </a:r>
            <a:r>
              <a:rPr lang="pl-PL" dirty="0" smtClean="0"/>
              <a:t>jeżeli pula nagród przekracza 3.785,38 zł),</a:t>
            </a:r>
          </a:p>
          <a:p>
            <a:pPr marL="514350" indent="-514350">
              <a:buNone/>
            </a:pPr>
            <a:r>
              <a:rPr lang="pl-PL" dirty="0" smtClean="0"/>
              <a:t>	</a:t>
            </a:r>
            <a:r>
              <a:rPr lang="pl-PL" dirty="0" smtClean="0"/>
              <a:t>- za </a:t>
            </a:r>
            <a:r>
              <a:rPr lang="pl-PL" dirty="0" smtClean="0"/>
              <a:t>publiczne odtwarzanie muzyki (np. </a:t>
            </a:r>
            <a:r>
              <a:rPr lang="pl-PL" dirty="0" err="1" smtClean="0"/>
              <a:t>ZAiKS</a:t>
            </a:r>
            <a:r>
              <a:rPr lang="pl-PL" dirty="0" smtClean="0"/>
              <a:t>),</a:t>
            </a:r>
          </a:p>
          <a:p>
            <a:pPr marL="514350" indent="-514350">
              <a:buNone/>
            </a:pPr>
            <a:r>
              <a:rPr lang="pl-PL" dirty="0" smtClean="0"/>
              <a:t>3) </a:t>
            </a:r>
            <a:r>
              <a:rPr lang="pl-PL" dirty="0" smtClean="0"/>
              <a:t>z</a:t>
            </a:r>
            <a:r>
              <a:rPr lang="pl-PL" dirty="0" smtClean="0"/>
              <a:t>awiadomienie </a:t>
            </a:r>
            <a:r>
              <a:rPr lang="pl-PL" dirty="0" smtClean="0"/>
              <a:t>o </a:t>
            </a:r>
            <a:r>
              <a:rPr lang="pl-PL" dirty="0" smtClean="0"/>
              <a:t>organizowaniu </a:t>
            </a:r>
            <a:r>
              <a:rPr lang="pl-PL" dirty="0" smtClean="0"/>
              <a:t>loterii fantowej </a:t>
            </a:r>
            <a:r>
              <a:rPr lang="pl-PL" dirty="0" smtClean="0"/>
              <a:t>(Urząd Celny, </a:t>
            </a:r>
            <a:r>
              <a:rPr lang="pl-PL" dirty="0" smtClean="0"/>
              <a:t>jeżeli pula nagród </a:t>
            </a:r>
            <a:r>
              <a:rPr lang="pl-PL" dirty="0" smtClean="0"/>
              <a:t>nie przekracza </a:t>
            </a:r>
            <a:r>
              <a:rPr lang="pl-PL" dirty="0" smtClean="0"/>
              <a:t>3.785,38 zł),</a:t>
            </a:r>
            <a:endParaRPr lang="pl-PL" dirty="0" smtClean="0"/>
          </a:p>
          <a:p>
            <a:pPr marL="514350" indent="-514350">
              <a:buNone/>
            </a:pPr>
            <a:r>
              <a:rPr lang="pl-PL" dirty="0" smtClean="0"/>
              <a:t>4) z</a:t>
            </a:r>
            <a:r>
              <a:rPr lang="pl-PL" dirty="0" smtClean="0"/>
              <a:t>głoszenie zbiórki publicznej (</a:t>
            </a:r>
            <a:r>
              <a:rPr lang="pl-PL" dirty="0" smtClean="0">
                <a:solidFill>
                  <a:srgbClr val="C00000"/>
                </a:solidFill>
              </a:rPr>
              <a:t>uwaga</a:t>
            </a:r>
            <a:r>
              <a:rPr lang="pl-PL" dirty="0" smtClean="0">
                <a:solidFill>
                  <a:srgbClr val="C00000"/>
                </a:solidFill>
              </a:rPr>
              <a:t>!</a:t>
            </a:r>
            <a:r>
              <a:rPr lang="pl-PL" dirty="0" smtClean="0"/>
              <a:t> </a:t>
            </a:r>
            <a:r>
              <a:rPr lang="pl-PL" dirty="0" smtClean="0"/>
              <a:t>jest nowa </a:t>
            </a:r>
            <a:r>
              <a:rPr lang="pl-PL" dirty="0" smtClean="0"/>
              <a:t>ustawa – zbiórka  </a:t>
            </a:r>
            <a:r>
              <a:rPr lang="pl-PL" dirty="0" smtClean="0"/>
              <a:t>bez </a:t>
            </a:r>
            <a:r>
              <a:rPr lang="pl-PL" dirty="0" smtClean="0"/>
              <a:t>opłat i bez zezwolenia), </a:t>
            </a:r>
          </a:p>
          <a:p>
            <a:pPr marL="514350" indent="-514350">
              <a:buNone/>
            </a:pPr>
            <a:r>
              <a:rPr lang="pl-PL" dirty="0" smtClean="0"/>
              <a:t>5) z</a:t>
            </a:r>
            <a:r>
              <a:rPr lang="pl-PL" dirty="0" smtClean="0"/>
              <a:t>apewnienie </a:t>
            </a:r>
            <a:r>
              <a:rPr lang="pl-PL" dirty="0" smtClean="0"/>
              <a:t>bezpieczeństwa,</a:t>
            </a:r>
          </a:p>
          <a:p>
            <a:pPr marL="514350" indent="-514350">
              <a:buNone/>
            </a:pPr>
            <a:r>
              <a:rPr lang="pl-PL" dirty="0" smtClean="0"/>
              <a:t>6) przestrzeganie przepisów sanitarno-epidemiologicznych,</a:t>
            </a:r>
            <a:endParaRPr lang="pl-PL" dirty="0" smtClean="0"/>
          </a:p>
          <a:p>
            <a:pPr marL="514350" indent="-514350">
              <a:buNone/>
            </a:pPr>
            <a:r>
              <a:rPr lang="pl-PL" dirty="0" smtClean="0"/>
              <a:t>7</a:t>
            </a:r>
            <a:r>
              <a:rPr lang="pl-PL" dirty="0" smtClean="0"/>
              <a:t>) </a:t>
            </a:r>
            <a:r>
              <a:rPr lang="pl-PL" dirty="0" smtClean="0"/>
              <a:t>inne obowiązki </a:t>
            </a:r>
          </a:p>
          <a:p>
            <a:pPr marL="514350" indent="-514350">
              <a:buFontTx/>
              <a:buChar char="-"/>
            </a:pPr>
            <a:endParaRPr lang="pl-PL" dirty="0"/>
          </a:p>
        </p:txBody>
      </p:sp>
      <p:pic>
        <p:nvPicPr>
          <p:cNvPr id="3074" name="Picture 2" descr="C:\Users\Adinka\AppData\Local\Microsoft\Windows\Temporary Internet Files\Low\Content.IE5\RU0BWFPZ\MC90043475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412776"/>
            <a:ext cx="1502897" cy="1358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Kto może być organizatorem festynu i czy jest opodatkowany</a:t>
            </a:r>
            <a:endParaRPr lang="pl-PL" sz="3400" dirty="0">
              <a:solidFill>
                <a:srgbClr val="000099"/>
              </a:solidFill>
            </a:endParaRPr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8291264" cy="936104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Organizatorem festynu może być każdy, ale… Uwaga</a:t>
            </a:r>
            <a:r>
              <a:rPr lang="pl-PL" dirty="0" smtClean="0">
                <a:solidFill>
                  <a:srgbClr val="C00000"/>
                </a:solidFill>
              </a:rPr>
              <a:t>!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000099"/>
                </a:solidFill>
              </a:rPr>
              <a:t>tam</a:t>
            </a:r>
            <a:r>
              <a:rPr lang="pl-PL" dirty="0" smtClean="0">
                <a:solidFill>
                  <a:srgbClr val="000099"/>
                </a:solidFill>
              </a:rPr>
              <a:t>, gdzie </a:t>
            </a:r>
            <a:r>
              <a:rPr lang="pl-PL" dirty="0" smtClean="0">
                <a:solidFill>
                  <a:srgbClr val="000099"/>
                </a:solidFill>
              </a:rPr>
              <a:t>pojawia </a:t>
            </a:r>
            <a:r>
              <a:rPr lang="pl-PL" dirty="0" smtClean="0">
                <a:solidFill>
                  <a:srgbClr val="000099"/>
                </a:solidFill>
              </a:rPr>
              <a:t>się </a:t>
            </a:r>
            <a:r>
              <a:rPr lang="pl-PL" dirty="0" smtClean="0">
                <a:solidFill>
                  <a:srgbClr val="000099"/>
                </a:solidFill>
              </a:rPr>
              <a:t>choćby „złotówka</a:t>
            </a:r>
            <a:r>
              <a:rPr lang="pl-PL" dirty="0" smtClean="0">
                <a:solidFill>
                  <a:srgbClr val="000099"/>
                </a:solidFill>
              </a:rPr>
              <a:t>” przychodu, tam </a:t>
            </a:r>
            <a:r>
              <a:rPr lang="pl-PL" dirty="0" smtClean="0">
                <a:solidFill>
                  <a:srgbClr val="000099"/>
                </a:solidFill>
              </a:rPr>
              <a:t>organizator staje się podatnikiem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7544" y="2564904"/>
            <a:ext cx="3528392" cy="39604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l-PL" dirty="0" smtClean="0"/>
              <a:t>      Jeżeli organizator nie uzyska</a:t>
            </a:r>
            <a:r>
              <a:rPr lang="pl-PL" b="1" dirty="0" smtClean="0"/>
              <a:t> ani „złotówki</a:t>
            </a:r>
            <a:r>
              <a:rPr lang="pl-PL" b="1" dirty="0" smtClean="0"/>
              <a:t>”</a:t>
            </a:r>
            <a:r>
              <a:rPr lang="pl-PL" dirty="0" smtClean="0"/>
              <a:t>  przychodu:</a:t>
            </a:r>
            <a:endParaRPr lang="pl-PL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pl-PL" dirty="0" smtClean="0"/>
              <a:t>1) to nie staje się podatnikiem,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l-PL" dirty="0" smtClean="0"/>
              <a:t>2) a więc organizatorem może być dowolna jednostka, nawet jeśli nie jest zorganizowana formalnie (może to być np. osoba fizyczna lub grupa ludzi, także rada sołecka)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l-PL" dirty="0" smtClean="0"/>
              <a:t> </a:t>
            </a:r>
            <a:endParaRPr lang="pl-PL" dirty="0" smtClean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3995936" y="2492896"/>
            <a:ext cx="4896543" cy="3633267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/>
              <a:t> </a:t>
            </a:r>
            <a:r>
              <a:rPr lang="pl-PL" sz="2100" dirty="0" smtClean="0"/>
              <a:t>     </a:t>
            </a:r>
            <a:r>
              <a:rPr lang="pl-PL" sz="2100" dirty="0" smtClean="0"/>
              <a:t>Jeżeli organizator uzyska </a:t>
            </a:r>
            <a:r>
              <a:rPr lang="pl-PL" sz="2100" b="1" dirty="0" smtClean="0"/>
              <a:t>choćby „złotówkę” </a:t>
            </a:r>
            <a:r>
              <a:rPr lang="pl-PL" sz="2100" dirty="0" smtClean="0"/>
              <a:t>przychodu: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/>
              <a:t>1) to </a:t>
            </a:r>
            <a:r>
              <a:rPr lang="pl-PL" sz="2100" b="1" dirty="0" smtClean="0"/>
              <a:t>staje się podatnikiem</a:t>
            </a:r>
            <a:r>
              <a:rPr lang="pl-PL" sz="2100" dirty="0" smtClean="0"/>
              <a:t>,</a:t>
            </a:r>
            <a:endParaRPr lang="pl-PL" sz="2100" dirty="0" smtClean="0"/>
          </a:p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/>
              <a:t>2) a więc musi być jakoś zorganizowany, czyli może to być:</a:t>
            </a:r>
          </a:p>
          <a:p>
            <a:pPr marL="0" lvl="0" indent="0">
              <a:lnSpc>
                <a:spcPct val="90000"/>
              </a:lnSpc>
              <a:buFontTx/>
              <a:buChar char="-"/>
            </a:pPr>
            <a:r>
              <a:rPr lang="pl-PL" sz="2100" dirty="0" smtClean="0"/>
              <a:t> g</a:t>
            </a:r>
            <a:r>
              <a:rPr lang="pl-PL" sz="2100" dirty="0" smtClean="0"/>
              <a:t>mina (osoba prawna),</a:t>
            </a:r>
          </a:p>
          <a:p>
            <a:pPr marL="0" lvl="0" indent="0">
              <a:lnSpc>
                <a:spcPct val="90000"/>
              </a:lnSpc>
              <a:buFontTx/>
              <a:buChar char="-"/>
            </a:pPr>
            <a:r>
              <a:rPr lang="pl-PL" sz="2100" dirty="0" smtClean="0"/>
              <a:t> kościół, stowarzyszenie, fundacja, spółka kapitałowa (osoby prawne),</a:t>
            </a:r>
          </a:p>
          <a:p>
            <a:pPr marL="0" lvl="0" indent="0">
              <a:lnSpc>
                <a:spcPct val="90000"/>
              </a:lnSpc>
              <a:buFontTx/>
              <a:buChar char="-"/>
            </a:pPr>
            <a:r>
              <a:rPr lang="pl-PL" sz="2100" dirty="0" smtClean="0"/>
              <a:t> Koło </a:t>
            </a:r>
            <a:r>
              <a:rPr lang="pl-PL" sz="2100" dirty="0" smtClean="0"/>
              <a:t>Gospodyń Wiejskich, </a:t>
            </a:r>
            <a:r>
              <a:rPr lang="pl-PL" sz="2100" dirty="0" smtClean="0"/>
              <a:t>Towarzystwo Miłośników Wsi, Komitet ds. Organizacji </a:t>
            </a:r>
            <a:r>
              <a:rPr lang="pl-PL" sz="2100" dirty="0" smtClean="0"/>
              <a:t>F</a:t>
            </a:r>
            <a:r>
              <a:rPr lang="pl-PL" sz="2100" dirty="0" smtClean="0"/>
              <a:t>estynów (</a:t>
            </a:r>
            <a:r>
              <a:rPr lang="pl-PL" sz="2100" dirty="0" smtClean="0"/>
              <a:t>jednostki nie mające osobowości </a:t>
            </a:r>
            <a:r>
              <a:rPr lang="pl-PL" sz="2100" dirty="0" smtClean="0"/>
              <a:t>prawnej),</a:t>
            </a:r>
          </a:p>
          <a:p>
            <a:pPr marL="0" lvl="0" indent="0">
              <a:lnSpc>
                <a:spcPct val="90000"/>
              </a:lnSpc>
              <a:buFontTx/>
              <a:buChar char="-"/>
            </a:pPr>
            <a:r>
              <a:rPr lang="pl-PL" sz="2100" dirty="0" smtClean="0"/>
              <a:t> </a:t>
            </a:r>
            <a:r>
              <a:rPr lang="pl-PL" sz="2100" dirty="0" smtClean="0"/>
              <a:t>p</a:t>
            </a:r>
            <a:r>
              <a:rPr lang="pl-PL" sz="2100" dirty="0" smtClean="0"/>
              <a:t>rzedsiębiorca (</a:t>
            </a:r>
            <a:r>
              <a:rPr lang="pl-PL" sz="2100" dirty="0" smtClean="0"/>
              <a:t>osoba fizyczna)</a:t>
            </a:r>
          </a:p>
          <a:p>
            <a:pPr marL="0" lvl="0" indent="0">
              <a:lnSpc>
                <a:spcPct val="90000"/>
              </a:lnSpc>
              <a:buFontTx/>
              <a:buChar char="-"/>
            </a:pPr>
            <a:r>
              <a:rPr lang="pl-PL" sz="2100" dirty="0" smtClean="0"/>
              <a:t> </a:t>
            </a:r>
            <a:endParaRPr lang="pl-PL" sz="2100" dirty="0" smtClean="0"/>
          </a:p>
          <a:p>
            <a:pPr lvl="0" indent="0">
              <a:lnSpc>
                <a:spcPct val="90000"/>
              </a:lnSpc>
              <a:buNone/>
            </a:pPr>
            <a:r>
              <a:rPr lang="pl-PL" sz="2100" dirty="0" smtClean="0"/>
              <a:t>3)</a:t>
            </a:r>
            <a:endParaRPr lang="pl-PL" sz="2100" dirty="0" smtClean="0"/>
          </a:p>
        </p:txBody>
      </p:sp>
      <p:sp>
        <p:nvSpPr>
          <p:cNvPr id="4104" name="AutoShape 8" descr="data:image/jpeg;base64,/9j/4AAQSkZJRgABAQAAAQABAAD/2wCEAAkGBxQTEhQUEhIWFhEXGRwbGBYXGB4fHxscHRwgHBscIRseHSghIh0mHx8eJTEiKikrNi4uGyIzRDMuPCgtLi8BCgoKDg0OGhAQGywlHyUsLDQ3LS0tLC03NSwsLCwuLDArLTQsNC03Lyw0LCwsLCwuLC0tLCwtLDIsLDQsLCssL//AABEIAHAAoAMBIgACEQEDEQH/xAAcAAACAwEBAQEAAAAAAAAAAAAABwQFBggDAgH/xABAEAABAgMFBwEFBgQEBwAAAAABAgMABBEFBhIhMQcTQVFhcYEiMkJykaEUQ1JiscEjgtHhM5Lw8RYkU2OTouL/xAAZAQEAAwEBAAAAAAAAAAAAAAAAAQIDBAX/xAAoEQACAgIBAQgCAwAAAAAAAAAAAQIRAyExEgRBUWGBkdHwMsETFCL/2gAMAwEAAhEDEQA/AHjBBBABBEW0rRal2y4+4ltsaqWaD/fpCkvZtybSd3ZzO9Wct65UJrwCUe0rzTzWAG/OTaGkFbq0obTqpRAA8mFTezbcy2d1Z7RmHSaYzUIB0FBTEs/LvGEVdy0bUWHrQfUhPupUMwDqEtigT3P1jb2FduXlB/BbGLis5qPn+kc+TtMY8bIchf3mtC2Dup+acUnduJUhutAg8DgGQB0zzzpHRt2rZROSzMw37LiQacj7yfBqIwFoySXmltL9laSk+ePiKDYNbi5eYmLMfNDUqbB4KGSwOihRQ7HnDBm/kuwnY8YIII6CQggggAggggAggggAggggAggggAjK7TLcmJKQcmJVKFOIIriBNEk0KgBxBprwrEy+F7JezmQ9Mk0JolCRVSjrQAkDySIRt89skxOtrl2GEtMuVSa+tagcqaAAnkAe5gCil7PmbUBm56dwspJBW4qtNKhKKgJ4cvMW1iTzCHRL2UwHHj7Uy9nhHFVKafL6xV3JlS+xOSKxRZAcQFChS4nI5Hn6flHrsstpTb32dLAVvDVTgNFJCQdeaRyy1jlyW+ry7irGxKMlCAlSytQ1UdSeJoMh2j1ggjzygQutosm5LTDFoy+S0KGM8lAjCTzBzSf7wxYwrdoOptB6XnW6S016Wgc0nCKCh6jUcDSNcLala7iUOu6l4mp+WbmGT6VD1JrUoV7yT1H9Dxi4jm67druWBaBQ4VKkHtfh4LA/EmuYGo8R0aw8laUrQoKQoApUNCDmCI9SLTVo0PSCCCJAQQQQAQQQQAQQQQAQQQQByztVvwu0Xg2uWSzuFrSPUVLrWigTQDUaAcNTH3cS12pJ0szjAadNCHlJooVGiq6DrE/bFMS8ragXIKU3NCpmKD041UIpXiQSVcMx1j2bfl7bZwLozOtjI8+o5p5jURhm4prRDIV+VqkbRZnGsw4KkVyVhoFivUERKth0yDwtCUQlyVmAN4NKEmtcWdKnprGKtiZmGmzIzKa7tQUiuqdfZPFBB/1SNRs4t1tbapCZzQuu7qeeqP3EZyg1BPn9ogaEs+FoStPsqSFDsRWPWIVjSZZZQ0VYsAwhXMDSvWkTY4HzooEYbaFdiZm1tLYKMLaTQFVDUmpIy6DjG5gi0JuDtEoVLFuNzrSpK0lBt9CqNv6+oZHFwrzNaHpSNBcm/b9jrTJ2gkrkzm06nPCDnVJ95Gfs6j6R8Wpd6zZQrfmiVqWpSglZrUkkkJQKVGf94xN5byqmmi2ywlmTbUKAAanSppQE60HXWO7FK3/ha+8FkdFTm0yy2yAZxskgH01UKHTMCLtm8Esplt8vIQy6KoU4oIxDpipHG0oVJUFhAUEEKNU1TrliHInLOJFqWu9Mu72ZcW6rIEk8OScqJHIAUHKOosdmSc806MTTiHE80KCh8wYkRzJKbXX5ZhEvISrEu0jnVajzJJoConOtI1tx9uGJQatJITU5PtjIfGngPzD5cYAd0EVEneiTdALc2woHT+In9CaxaNOpUKpUFDmDUfMQB9wQQQAQQRGcn2kminUA6UKgDXtWAFfthuE4+4i0JVCXHWkjeMKBO8CcwQOJAqMPHKF+/wDZ7SKHpRf2e0k54CaYinkdCeR5ZEcuire332d77MQJjAd3iFRipllHH9nMfaXXFOTKW3iSsKcqAtZNT6h7JrnWM8kb2Qzbm25edH2a029xNI9IdpSh/bscjzjH3ju49JLGPNBzbdToriKHgeke9sTzigGp5BLqR6HhTFThU6OI61r14R42LeZ1hJaWA9LH2mXMx/KfdPaKRi47j7fAGRcC+YmUhl8gTCRkSf8AEHP4uY46xtoRSbBS/Vyz3CpQz+zqydRx9JrRYHMUMaexdppbTu5xlZWkUK00qSOCkmlD1r4jmy4Ldw9irXgMt1wJBUogJGZJNAPML+8m0cBW6kU7xwmm8IJFTkAlOqj/AKzitlZG0LdcqkbqUSdTXAn91q/TpWGhd+4LciiksQHyPXNugKUkccCNAe5oMq4o0x9mS3IvHHYpnrtqbUl601OOzTubck2SXXOWIgHAnoAT2iRbViBoNu2osN5fwbPl/aoeBOYbByqr1E/KGqzZCkYxIJDS3K72fmKrWeqUmhVxzJSkUFAeFZL2QlnG5JISp01U7ac4agc1IHveMKdMzHWX6RYWrZLm7SudKZGV9pqWQmriuobJBKqZY1kRTzNkEoQ8psSssR6C4rEtzqBQFZ6gJT2jT2lb0u28RJoVP2gs+qbfTi9X/ba050J06xPsm4Lr7hmLSdUtxWZRiqT8SuA/KIpPJGC2VbSF/Y1gvTThTLoKkg5rUKADgVHMA9KmLq0LkrASiXQ889768GBrskqoT30MOaVlkNpCG0BCBolIoBHrHHLtUr0Z9QlWNm86oVKUJ+Jf9I/VbNp2vstn+f8AtDpj5ccCQVKICRqSaAeYj+1MdTEuLo2pyc/8v/1Au6tpgEnGANSXaAecUbG39pTDVUy43znPRA86nx84W1u3lmZs/wAZwlHBAySPA181jpxyyy5SRZWVs4VYzjViUMirFX6xdXBstUzaMo0lINXUqUDphScSq+AR5ijl2FOKCEJUtajRKUgkk8gBmTD+2ObM35N77ZNlKF4ClDIzIxUqVHQHhQV7x0Ejhjmfa3s+mJeafmmmSqTWorxIzwE5qxDUCtc9I6YggDiNM4vBu61RwScwDzHI9tY8I6ovfspkZ3EoI3D5+8aFBXmpGh+h6wj74bLp6RqrBv2B960CaDmpOqfqOsAZiznmk4d8hwZ1S40rCsU4gHI59u8aq31B6TU5vWZpSMNHqFt5Ar76M8Q4a5Rk7MtVbOVErbOrbgqk+OB6ikXDkhJzDS3GFlh9CSoy6ziCqfgWaHwaxjNbTZAzLFt2cbsOUXIMF10FSVUTiwpQSD6dSSaadYsLk7TzNzIlZmW3D5rQ4jQqGeEpUKg06mPnYLN4rPWgn/DeUAOikpV+pPyhhTMk24UlxtKik1SVJBKSNCDqDGhsrMpfm/8AKyNW3El2YoFBkCgNdCVEEAeD2hTzNqv2y6DNzbTEuk1DeKg8JJzP5lHKPHbS6VWo7XghAHakYWDTa0Uk2dBXcsSWlkUlgk11WCFKV3UP0i5pCBsyxm3aFudbQ5lRLgUg14UVmn6xfO3LtMCqXcaToUvHPr2jhnhV7l7mVDdcWEiqiAOZNB8zFFaF85Jr2phKjyR6j9IVE9da0SP4jLqwNKqxfIVMRZK6s245u0y7gPNaSkDyRSLR7PDlyFI3VpbVUCoYl1KPBThAHfCKk/MRiZqenbRcw+t08EIHpT40Hcxff8LyckMU+/vHKZS7WteprU8OXmKi1L0OPjcspRLSx+7RkD8SqVMawjFfgvVkryIM1INS5o64HXf+m0fSPic/ZIPcRFTZL5TjDDm7IqFlBCafERSnmJ0rPS8vm22Jh78bo9Cfhb1V3VTTSIlrW0/MqxPuqXTQE5DsnQRsur78Elndm+kxIJIlkspWdXC2Csj8OI8OkO/Yhbc7PJmZibfUtsKDbaaAAH2lnIDmkDXjCpurs5L4Dk7NMybORotad4odEYgR3PyMdG3PseXlZVtqUOJjNSV4sWKpqVYhkaxckuoIIIAIIIIAw18tlslP1Vg3EwfvWgBU81I0V9D1hIXy2VTsjVYTv5cfeNA5DmpGo+oy1jqiCAOVLlXoVJyE+ELwuqUxuu5K8RH8oHy6w25+/iA5ZWCm7nCSr8ooEpH+dX/rHP8AeeV3U5MtjRDziR2CyBENycWQ2krNGwQj8tTiyPc1iKLKVGp2tuE2tNV4FIHbAk/vGSZw1GOuHjh1+R17ZRZ3qtb7XNOzB1cwk98IB8VEVMSQy/lbrqfFZV1t40zRXAsfyK/YmPFqanJBdAXWT+E1APWh9J7x9WZYin6GVdBeTnuicC6jik1orwQekaKzb+TEudzPMl1AyIWKLA8iivPzjGTfC35FT9kdqUwmm9abcHGlUk+cx9I8rwbSX30YGUbgEeohWJR7GgoPrGnYsSy7RSVMAIXTMNnCpNeJRp9Ihm48jJHfTb5W37qFilT4NVHoKRgpYb/HfgRoW8lIPTCyGkLccJqaZ68Sf3MXr91USwxT0wEHUMtUU4r9k9zWLC2toKsJakWxLs6YgBiPWgFE/U9Yz0vYUw4C8sbtsmpdeOEE61BOaj2rG9ye3pEk12UC2yQhqUYpUbwlTi+PLEfAAjOvJANEqxDnSn6xJmWQVhLS1PLUaVwn1E6BI9omvMCvKGlcrYi+9hcn1bhrXdJzcUOROiPqeg1jSKokV9j2Q/NOBqXaU66fdSOHMnQDqco7IsWzky8uywj2WkJQPApXzHjYFgS8m2GpZlLaONBmeqlak9TFnFgEEEEAEEEEAEEEEAY+8uzSz51SnHWSl5VSXG1FKiTxPAnuIWtubAnE1MpNpWOCHU4T/nTUH5CH1BAHMVibHZ9yaSzMN7lkZreqFDCPw0OajwrTnDlt3ZTZ0wylsM7lSE4UONZKy0rwV5jcQQBy9e7ZPPSNXGv+YZTmHGgQpNOJRmR3BNIj2PfRt5IZtNpLreiXqepPfj5H1jqmMXfLZnJT9VKRunz980ACT+YaK859YpKClyKExO7Pj6ZizZnENUjFQj4XB+hA7xHaug65WYtWZLKdPUoFR7HMAdAD2iytS59q2LiWwd/K5lSkJqOGam9RlxFdNYh2bcW1bXWHnk7ts5Bx30gCvuo1Pyz5xmoZLq/XvIplbM3llJb02fLJKh9+8KnulJ07/SLO7Wz20bXUH5ham2SBR52pqD+BFRUfIdYbNydkknI0W7SZmBmFrTRKfhRUjyantDDjSMFEmjM3PuLJ2cn+A3V2lFPLzWfPAdBSNNBBFwEEEEA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" name="Pagon 10"/>
          <p:cNvSpPr/>
          <p:nvPr/>
        </p:nvSpPr>
        <p:spPr>
          <a:xfrm>
            <a:off x="611560" y="2636912"/>
            <a:ext cx="288032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Pagon 11"/>
          <p:cNvSpPr/>
          <p:nvPr/>
        </p:nvSpPr>
        <p:spPr>
          <a:xfrm>
            <a:off x="4211960" y="2636912"/>
            <a:ext cx="288032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3400" b="1" dirty="0" smtClean="0">
                <a:solidFill>
                  <a:srgbClr val="000099"/>
                </a:solidFill>
              </a:rPr>
              <a:t>Czy organizator musi zapłacić podatek dochodowy</a:t>
            </a:r>
            <a:endParaRPr lang="pl-PL" sz="3400" dirty="0">
              <a:solidFill>
                <a:srgbClr val="000099"/>
              </a:solidFill>
            </a:endParaRPr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8291264" cy="936104"/>
          </a:xfrm>
        </p:spPr>
        <p:txBody>
          <a:bodyPr>
            <a:normAutofit/>
          </a:bodyPr>
          <a:lstStyle/>
          <a:p>
            <a:r>
              <a:rPr lang="pl-PL" b="0" dirty="0" smtClean="0"/>
              <a:t>W zależności od formy organizacyjnej, organizator festynu jest wolny od podatku dochodowego, jeżeli:</a:t>
            </a:r>
            <a:endParaRPr lang="pl-PL" b="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7544" y="2564904"/>
            <a:ext cx="4608512" cy="410445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l-PL" dirty="0" smtClean="0"/>
              <a:t>1) </a:t>
            </a:r>
            <a:r>
              <a:rPr lang="pl-PL" sz="2200" dirty="0" smtClean="0"/>
              <a:t>organizatorem jest gmina (sołectwo), stowarzyszenie, fundacja, kościół, Koło Gospodyń Wiejskich, </a:t>
            </a:r>
            <a:r>
              <a:rPr lang="pl-PL" sz="2200" dirty="0" smtClean="0"/>
              <a:t>różne k</a:t>
            </a:r>
            <a:r>
              <a:rPr lang="pl-PL" sz="2200" dirty="0" smtClean="0"/>
              <a:t>omitety i towarzystwa, a:</a:t>
            </a:r>
          </a:p>
          <a:p>
            <a:pPr marL="0" indent="0">
              <a:lnSpc>
                <a:spcPct val="90000"/>
              </a:lnSpc>
              <a:buFontTx/>
              <a:buChar char="-"/>
            </a:pPr>
            <a:r>
              <a:rPr lang="pl-PL" sz="2200" dirty="0" smtClean="0"/>
              <a:t> uzyskany dochód przeznaczy na cele społecznie użyteczne </a:t>
            </a:r>
            <a:r>
              <a:rPr lang="pl-PL" sz="2200" dirty="0" smtClean="0"/>
              <a:t>(</a:t>
            </a:r>
            <a:r>
              <a:rPr lang="pl-PL" sz="2200" dirty="0" smtClean="0"/>
              <a:t>tylko te wymienione w art. 17 ust.1 </a:t>
            </a:r>
            <a:r>
              <a:rPr lang="pl-PL" sz="2200" dirty="0" err="1" smtClean="0"/>
              <a:t>pkt</a:t>
            </a:r>
            <a:r>
              <a:rPr lang="pl-PL" sz="2200" dirty="0" smtClean="0"/>
              <a:t> 4, 4a ustawy o podatku dochodowym od osób </a:t>
            </a:r>
            <a:r>
              <a:rPr lang="pl-PL" sz="2200" dirty="0" smtClean="0"/>
              <a:t>prawnych, czyli na naukę, oświatę, kulturę, sport, ochronę środowiska, dobroczynność, pomoc społeczną, kult religijny, itd.),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l-PL" sz="2200" dirty="0" smtClean="0"/>
              <a:t>- te </a:t>
            </a:r>
            <a:r>
              <a:rPr lang="pl-PL" sz="2200" dirty="0" smtClean="0"/>
              <a:t>cele </a:t>
            </a:r>
            <a:r>
              <a:rPr lang="pl-PL" sz="2200" dirty="0" smtClean="0"/>
              <a:t>są wymienione  </a:t>
            </a:r>
            <a:r>
              <a:rPr lang="pl-PL" sz="2200" dirty="0" smtClean="0"/>
              <a:t>w </a:t>
            </a:r>
            <a:r>
              <a:rPr lang="pl-PL" sz="2200" dirty="0" smtClean="0"/>
              <a:t>statucie lub regulaminie organizatora</a:t>
            </a:r>
            <a:endParaRPr lang="pl-PL" sz="2200" dirty="0" smtClean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5076056" y="2492896"/>
            <a:ext cx="3816423" cy="3633267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/>
              <a:t>2) </a:t>
            </a:r>
            <a:r>
              <a:rPr lang="pl-PL" sz="2100" dirty="0" smtClean="0"/>
              <a:t>organizatorem jest spółka kapitałowa, a dokona darowizny dla organizacji społecznie użytecznej (nie dla osoby fizycznej),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/>
              <a:t>3) </a:t>
            </a:r>
            <a:r>
              <a:rPr lang="pl-PL" sz="2100" dirty="0" smtClean="0"/>
              <a:t>o</a:t>
            </a:r>
            <a:r>
              <a:rPr lang="pl-PL" sz="2100" dirty="0" smtClean="0"/>
              <a:t>rganizatorem jest przedsiębiorca osoba fizyczna, a dokona darowizny dla organizacji społecznej (nie dla osoby fizycznej)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100" dirty="0" smtClean="0">
                <a:solidFill>
                  <a:srgbClr val="C00000"/>
                </a:solidFill>
              </a:rPr>
              <a:t>Uwaga!</a:t>
            </a:r>
            <a:r>
              <a:rPr lang="pl-PL" sz="2100" dirty="0" smtClean="0">
                <a:solidFill>
                  <a:srgbClr val="0000CC"/>
                </a:solidFill>
              </a:rPr>
              <a:t> są limity kwotowe</a:t>
            </a:r>
            <a:endParaRPr lang="pl-PL" sz="2100" dirty="0" smtClean="0">
              <a:solidFill>
                <a:srgbClr val="0000CC"/>
              </a:solidFill>
            </a:endParaRPr>
          </a:p>
        </p:txBody>
      </p:sp>
      <p:sp>
        <p:nvSpPr>
          <p:cNvPr id="4104" name="AutoShape 8" descr="data:image/jpeg;base64,/9j/4AAQSkZJRgABAQAAAQABAAD/2wCEAAkGBxQTEhQUEhIWFhEXGRwbGBYXGB4fHxscHRwgHBscIRseHSghIh0mHx8eJTEiKikrNi4uGyIzRDMuPCgtLi8BCgoKDg0OGhAQGywlHyUsLDQ3LS0tLC03NSwsLCwuLDArLTQsNC03Lyw0LCwsLCwuLC0tLCwtLDIsLDQsLCssL//AABEIAHAAoAMBIgACEQEDEQH/xAAcAAACAwEBAQEAAAAAAAAAAAAABwQFBggDAgH/xABAEAABAgMFBwEFBgQEBwAAAAABAgMABBEFBhIhMQcTQVFhcYEiMkJykaEUQ1JiscEjgtHhM5Lw8RYkU2OTouL/xAAZAQEAAwEBAAAAAAAAAAAAAAAAAQIDBAX/xAAoEQACAgIBAQgCAwAAAAAAAAAAAQIRAyExEgRBUWGBkdHwMsETFCL/2gAMAwEAAhEDEQA/AHjBBBABBEW0rRal2y4+4ltsaqWaD/fpCkvZtybSd3ZzO9Wct65UJrwCUe0rzTzWAG/OTaGkFbq0obTqpRAA8mFTezbcy2d1Z7RmHSaYzUIB0FBTEs/LvGEVdy0bUWHrQfUhPupUMwDqEtigT3P1jb2FduXlB/BbGLis5qPn+kc+TtMY8bIchf3mtC2Dup+acUnduJUhutAg8DgGQB0zzzpHRt2rZROSzMw37LiQacj7yfBqIwFoySXmltL9laSk+ePiKDYNbi5eYmLMfNDUqbB4KGSwOihRQ7HnDBm/kuwnY8YIII6CQggggAggggAggggAggggAggggAjK7TLcmJKQcmJVKFOIIriBNEk0KgBxBprwrEy+F7JezmQ9Mk0JolCRVSjrQAkDySIRt89skxOtrl2GEtMuVSa+tagcqaAAnkAe5gCil7PmbUBm56dwspJBW4qtNKhKKgJ4cvMW1iTzCHRL2UwHHj7Uy9nhHFVKafL6xV3JlS+xOSKxRZAcQFChS4nI5Hn6flHrsstpTb32dLAVvDVTgNFJCQdeaRyy1jlyW+ry7irGxKMlCAlSytQ1UdSeJoMh2j1ggjzygQutosm5LTDFoy+S0KGM8lAjCTzBzSf7wxYwrdoOptB6XnW6S016Wgc0nCKCh6jUcDSNcLala7iUOu6l4mp+WbmGT6VD1JrUoV7yT1H9Dxi4jm67druWBaBQ4VKkHtfh4LA/EmuYGo8R0aw8laUrQoKQoApUNCDmCI9SLTVo0PSCCCJAQQQQAQQQQAQQQQAQQQQByztVvwu0Xg2uWSzuFrSPUVLrWigTQDUaAcNTH3cS12pJ0szjAadNCHlJooVGiq6DrE/bFMS8ragXIKU3NCpmKD041UIpXiQSVcMx1j2bfl7bZwLozOtjI8+o5p5jURhm4prRDIV+VqkbRZnGsw4KkVyVhoFivUERKth0yDwtCUQlyVmAN4NKEmtcWdKnprGKtiZmGmzIzKa7tQUiuqdfZPFBB/1SNRs4t1tbapCZzQuu7qeeqP3EZyg1BPn9ogaEs+FoStPsqSFDsRWPWIVjSZZZQ0VYsAwhXMDSvWkTY4HzooEYbaFdiZm1tLYKMLaTQFVDUmpIy6DjG5gi0JuDtEoVLFuNzrSpK0lBt9CqNv6+oZHFwrzNaHpSNBcm/b9jrTJ2gkrkzm06nPCDnVJ95Gfs6j6R8Wpd6zZQrfmiVqWpSglZrUkkkJQKVGf94xN5byqmmi2ywlmTbUKAAanSppQE60HXWO7FK3/ha+8FkdFTm0yy2yAZxskgH01UKHTMCLtm8Esplt8vIQy6KoU4oIxDpipHG0oVJUFhAUEEKNU1TrliHInLOJFqWu9Mu72ZcW6rIEk8OScqJHIAUHKOosdmSc806MTTiHE80KCh8wYkRzJKbXX5ZhEvISrEu0jnVajzJJoConOtI1tx9uGJQatJITU5PtjIfGngPzD5cYAd0EVEneiTdALc2woHT+In9CaxaNOpUKpUFDmDUfMQB9wQQQAQQRGcn2kminUA6UKgDXtWAFfthuE4+4i0JVCXHWkjeMKBO8CcwQOJAqMPHKF+/wDZ7SKHpRf2e0k54CaYinkdCeR5ZEcuire332d77MQJjAd3iFRipllHH9nMfaXXFOTKW3iSsKcqAtZNT6h7JrnWM8kb2Qzbm25edH2a029xNI9IdpSh/bscjzjH3ju49JLGPNBzbdToriKHgeke9sTzigGp5BLqR6HhTFThU6OI61r14R42LeZ1hJaWA9LH2mXMx/KfdPaKRi47j7fAGRcC+YmUhl8gTCRkSf8AEHP4uY46xtoRSbBS/Vyz3CpQz+zqydRx9JrRYHMUMaexdppbTu5xlZWkUK00qSOCkmlD1r4jmy4Ldw9irXgMt1wJBUogJGZJNAPML+8m0cBW6kU7xwmm8IJFTkAlOqj/AKzitlZG0LdcqkbqUSdTXAn91q/TpWGhd+4LciiksQHyPXNugKUkccCNAe5oMq4o0x9mS3IvHHYpnrtqbUl601OOzTubck2SXXOWIgHAnoAT2iRbViBoNu2osN5fwbPl/aoeBOYbByqr1E/KGqzZCkYxIJDS3K72fmKrWeqUmhVxzJSkUFAeFZL2QlnG5JISp01U7ac4agc1IHveMKdMzHWX6RYWrZLm7SudKZGV9pqWQmriuobJBKqZY1kRTzNkEoQ8psSssR6C4rEtzqBQFZ6gJT2jT2lb0u28RJoVP2gs+qbfTi9X/ba050J06xPsm4Lr7hmLSdUtxWZRiqT8SuA/KIpPJGC2VbSF/Y1gvTThTLoKkg5rUKADgVHMA9KmLq0LkrASiXQ889768GBrskqoT30MOaVlkNpCG0BCBolIoBHrHHLtUr0Z9QlWNm86oVKUJ+Jf9I/VbNp2vstn+f8AtDpj5ccCQVKICRqSaAeYj+1MdTEuLo2pyc/8v/1Au6tpgEnGANSXaAecUbG39pTDVUy43znPRA86nx84W1u3lmZs/wAZwlHBAySPA181jpxyyy5SRZWVs4VYzjViUMirFX6xdXBstUzaMo0lINXUqUDphScSq+AR5ijl2FOKCEJUtajRKUgkk8gBmTD+2ObM35N77ZNlKF4ClDIzIxUqVHQHhQV7x0Ejhjmfa3s+mJeafmmmSqTWorxIzwE5qxDUCtc9I6YggDiNM4vBu61RwScwDzHI9tY8I6ovfspkZ3EoI3D5+8aFBXmpGh+h6wj74bLp6RqrBv2B960CaDmpOqfqOsAZiznmk4d8hwZ1S40rCsU4gHI59u8aq31B6TU5vWZpSMNHqFt5Ar76M8Q4a5Rk7MtVbOVErbOrbgqk+OB6ikXDkhJzDS3GFlh9CSoy6ziCqfgWaHwaxjNbTZAzLFt2cbsOUXIMF10FSVUTiwpQSD6dSSaadYsLk7TzNzIlZmW3D5rQ4jQqGeEpUKg06mPnYLN4rPWgn/DeUAOikpV+pPyhhTMk24UlxtKik1SVJBKSNCDqDGhsrMpfm/8AKyNW3El2YoFBkCgNdCVEEAeD2hTzNqv2y6DNzbTEuk1DeKg8JJzP5lHKPHbS6VWo7XghAHakYWDTa0Uk2dBXcsSWlkUlgk11WCFKV3UP0i5pCBsyxm3aFudbQ5lRLgUg14UVmn6xfO3LtMCqXcaToUvHPr2jhnhV7l7mVDdcWEiqiAOZNB8zFFaF85Jr2phKjyR6j9IVE9da0SP4jLqwNKqxfIVMRZK6s245u0y7gPNaSkDyRSLR7PDlyFI3VpbVUCoYl1KPBThAHfCKk/MRiZqenbRcw+t08EIHpT40Hcxff8LyckMU+/vHKZS7WteprU8OXmKi1L0OPjcspRLSx+7RkD8SqVMawjFfgvVkryIM1INS5o64HXf+m0fSPic/ZIPcRFTZL5TjDDm7IqFlBCafERSnmJ0rPS8vm22Jh78bo9Cfhb1V3VTTSIlrW0/MqxPuqXTQE5DsnQRsur78Elndm+kxIJIlkspWdXC2Csj8OI8OkO/Yhbc7PJmZibfUtsKDbaaAAH2lnIDmkDXjCpurs5L4Dk7NMybORotad4odEYgR3PyMdG3PseXlZVtqUOJjNSV4sWKpqVYhkaxckuoIIIAIIIIAw18tlslP1Vg3EwfvWgBU81I0V9D1hIXy2VTsjVYTv5cfeNA5DmpGo+oy1jqiCAOVLlXoVJyE+ELwuqUxuu5K8RH8oHy6w25+/iA5ZWCm7nCSr8ooEpH+dX/rHP8AeeV3U5MtjRDziR2CyBENycWQ2krNGwQj8tTiyPc1iKLKVGp2tuE2tNV4FIHbAk/vGSZw1GOuHjh1+R17ZRZ3qtb7XNOzB1cwk98IB8VEVMSQy/lbrqfFZV1t40zRXAsfyK/YmPFqanJBdAXWT+E1APWh9J7x9WZYin6GVdBeTnuicC6jik1orwQekaKzb+TEudzPMl1AyIWKLA8iivPzjGTfC35FT9kdqUwmm9abcHGlUk+cx9I8rwbSX30YGUbgEeohWJR7GgoPrGnYsSy7RSVMAIXTMNnCpNeJRp9Ihm48jJHfTb5W37qFilT4NVHoKRgpYb/HfgRoW8lIPTCyGkLccJqaZ68Sf3MXr91USwxT0wEHUMtUU4r9k9zWLC2toKsJakWxLs6YgBiPWgFE/U9Yz0vYUw4C8sbtsmpdeOEE61BOaj2rG9ye3pEk12UC2yQhqUYpUbwlTi+PLEfAAjOvJANEqxDnSn6xJmWQVhLS1PLUaVwn1E6BI9omvMCvKGlcrYi+9hcn1bhrXdJzcUOROiPqeg1jSKokV9j2Q/NOBqXaU66fdSOHMnQDqco7IsWzky8uywj2WkJQPApXzHjYFgS8m2GpZlLaONBmeqlak9TFnFgEEEEAEEEEAEEEEAY+8uzSz51SnHWSl5VSXG1FKiTxPAnuIWtubAnE1MpNpWOCHU4T/nTUH5CH1BAHMVibHZ9yaSzMN7lkZreqFDCPw0OajwrTnDlt3ZTZ0wylsM7lSE4UONZKy0rwV5jcQQBy9e7ZPPSNXGv+YZTmHGgQpNOJRmR3BNIj2PfRt5IZtNpLreiXqepPfj5H1jqmMXfLZnJT9VKRunz980ACT+YaK859YpKClyKExO7Pj6ZizZnENUjFQj4XB+hA7xHaug65WYtWZLKdPUoFR7HMAdAD2iytS59q2LiWwd/K5lSkJqOGam9RlxFdNYh2bcW1bXWHnk7ts5Bx30gCvuo1Pyz5xmoZLq/XvIplbM3llJb02fLJKh9+8KnulJ07/SLO7Wz20bXUH5ham2SBR52pqD+BFRUfIdYbNydkknI0W7SZmBmFrTRKfhRUjyantDDjSMFEmjM3PuLJ2cn+A3V2lFPLzWfPAdBSNNBBFwEEEEA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" name="Objaśnienie w chmurce 9"/>
          <p:cNvSpPr/>
          <p:nvPr/>
        </p:nvSpPr>
        <p:spPr>
          <a:xfrm>
            <a:off x="6372200" y="764704"/>
            <a:ext cx="2304256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to zależy…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l-PL" sz="3200" b="1" dirty="0" smtClean="0">
                <a:solidFill>
                  <a:srgbClr val="000099"/>
                </a:solidFill>
              </a:rPr>
              <a:t>Jak brzmi </a:t>
            </a:r>
            <a:r>
              <a:rPr lang="pl-PL" sz="3200" b="1" dirty="0" smtClean="0">
                <a:solidFill>
                  <a:srgbClr val="000099"/>
                </a:solidFill>
              </a:rPr>
              <a:t>ten w</a:t>
            </a:r>
            <a:r>
              <a:rPr lang="pl-PL" sz="3200" b="1" dirty="0" smtClean="0">
                <a:solidFill>
                  <a:srgbClr val="000099"/>
                </a:solidFill>
              </a:rPr>
              <a:t>ażny przepis ustawy </a:t>
            </a:r>
            <a:r>
              <a:rPr lang="pl-PL" sz="3200" b="1" dirty="0" smtClean="0">
                <a:solidFill>
                  <a:srgbClr val="000099"/>
                </a:solidFill>
              </a:rPr>
              <a:t>o podatku dochodowym od osób prawnych (CIT)</a:t>
            </a:r>
            <a:r>
              <a:rPr lang="pl-PL" sz="3400" b="1" dirty="0" smtClean="0">
                <a:solidFill>
                  <a:srgbClr val="000099"/>
                </a:solidFill>
              </a:rPr>
              <a:t>          </a:t>
            </a:r>
            <a:endParaRPr lang="pl-PL" sz="3400" dirty="0">
              <a:solidFill>
                <a:srgbClr val="C00000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4294967295"/>
          </p:nvPr>
        </p:nvSpPr>
        <p:spPr>
          <a:xfrm>
            <a:off x="4355977" y="1412776"/>
            <a:ext cx="4464496" cy="5256583"/>
          </a:xfrm>
        </p:spPr>
        <p:txBody>
          <a:bodyPr>
            <a:noAutofit/>
          </a:bodyPr>
          <a:lstStyle/>
          <a:p>
            <a:pPr marL="3420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pl-PL" sz="1700" b="1" dirty="0" smtClean="0"/>
              <a:t>Art. 17 ust. 1 </a:t>
            </a:r>
            <a:r>
              <a:rPr lang="pl-PL" sz="1700" b="1" dirty="0" err="1" smtClean="0"/>
              <a:t>pkt</a:t>
            </a:r>
            <a:r>
              <a:rPr lang="pl-PL" sz="1700" b="1" dirty="0" smtClean="0"/>
              <a:t> 4a </a:t>
            </a:r>
            <a:r>
              <a:rPr lang="pl-PL" sz="1700" b="0" dirty="0" smtClean="0"/>
              <a:t>ustawy o CIT:</a:t>
            </a:r>
          </a:p>
          <a:p>
            <a:pPr indent="0">
              <a:lnSpc>
                <a:spcPct val="90000"/>
              </a:lnSpc>
              <a:buNone/>
            </a:pPr>
            <a:r>
              <a:rPr lang="pl-PL" sz="1700" dirty="0" smtClean="0"/>
              <a:t>Wolne od podatku są </a:t>
            </a:r>
            <a:r>
              <a:rPr lang="pl-PL" sz="1700" b="1" dirty="0" smtClean="0"/>
              <a:t>dochody kościelnych </a:t>
            </a:r>
            <a:r>
              <a:rPr lang="pl-PL" sz="1700" b="1" dirty="0" smtClean="0"/>
              <a:t>osób prawnych</a:t>
            </a:r>
            <a:r>
              <a:rPr lang="pl-PL" sz="1700" dirty="0" smtClean="0"/>
              <a:t>:</a:t>
            </a:r>
          </a:p>
          <a:p>
            <a:pPr indent="0">
              <a:lnSpc>
                <a:spcPct val="90000"/>
              </a:lnSpc>
              <a:buNone/>
            </a:pPr>
            <a:r>
              <a:rPr lang="pl-PL" sz="1700" dirty="0" smtClean="0"/>
              <a:t>a) </a:t>
            </a:r>
            <a:r>
              <a:rPr lang="pl-PL" sz="1700" b="1" dirty="0" smtClean="0"/>
              <a:t>z niegospodarczej działalności statutowej</a:t>
            </a:r>
            <a:r>
              <a:rPr lang="pl-PL" sz="1700" dirty="0" smtClean="0"/>
              <a:t>; w tym zakresie kościelne osoby prawne nie mają obowiązku prowadzenia dokumentacji wymaganej przez przepisy Ordynacji podatkowej,</a:t>
            </a:r>
          </a:p>
          <a:p>
            <a:pPr indent="0">
              <a:lnSpc>
                <a:spcPct val="90000"/>
              </a:lnSpc>
              <a:buNone/>
            </a:pPr>
            <a:r>
              <a:rPr lang="pl-PL" sz="1700" dirty="0" smtClean="0"/>
              <a:t>b) </a:t>
            </a:r>
            <a:r>
              <a:rPr lang="pl-PL" sz="1700" b="1" dirty="0" smtClean="0"/>
              <a:t>z pozostałej działalności - w części przeznaczonej na cele</a:t>
            </a:r>
            <a:r>
              <a:rPr lang="pl-PL" sz="1700" dirty="0" smtClean="0"/>
              <a:t>: kultu religijnego, oświatowo-wychowawcze, naukowe, kulturalne, charytatywno-opiekuńcze oraz na konserwację zabytków, prowadzenie punktów katechetycznych, inwestycje sakralne w zakresie: budowy, rozbudowy i odbudowy kościołów oraz kaplic, adaptację innych budynków na cele sakralne, a także innych inwestycji przeznaczonych na punkty katechetyczne i zakłady charytatywno-opiekuńcze</a:t>
            </a:r>
            <a:r>
              <a:rPr lang="pl-PL" sz="1600" dirty="0" smtClean="0"/>
              <a:t>;</a:t>
            </a:r>
          </a:p>
          <a:p>
            <a:pPr marL="342000" indent="0">
              <a:lnSpc>
                <a:spcPct val="90000"/>
              </a:lnSpc>
              <a:spcBef>
                <a:spcPts val="0"/>
              </a:spcBef>
            </a:pPr>
            <a:endParaRPr lang="pl-PL" sz="2000" b="0" dirty="0" smtClean="0"/>
          </a:p>
        </p:txBody>
      </p:sp>
      <p:sp>
        <p:nvSpPr>
          <p:cNvPr id="8" name="Prostokąt 7"/>
          <p:cNvSpPr/>
          <p:nvPr/>
        </p:nvSpPr>
        <p:spPr>
          <a:xfrm>
            <a:off x="611560" y="1700808"/>
            <a:ext cx="396044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700" b="1" dirty="0" smtClean="0"/>
              <a:t>Art. 17 ust. 1 </a:t>
            </a:r>
            <a:r>
              <a:rPr lang="pl-PL" sz="1700" b="1" dirty="0" err="1" smtClean="0"/>
              <a:t>pkt</a:t>
            </a:r>
            <a:r>
              <a:rPr lang="pl-PL" sz="1700" b="1" dirty="0" smtClean="0"/>
              <a:t> 4 </a:t>
            </a:r>
            <a:r>
              <a:rPr lang="pl-PL" sz="1700" dirty="0" smtClean="0"/>
              <a:t>ustawy o CIT:</a:t>
            </a:r>
          </a:p>
          <a:p>
            <a:r>
              <a:rPr lang="pl-PL" sz="1700" dirty="0" smtClean="0"/>
              <a:t>Wolne od podatku są dochody podatników</a:t>
            </a:r>
            <a:r>
              <a:rPr lang="pl-PL" sz="1700" dirty="0" smtClean="0"/>
              <a:t>, </a:t>
            </a:r>
            <a:r>
              <a:rPr lang="pl-PL" sz="1700" dirty="0" smtClean="0"/>
              <a:t>(…), </a:t>
            </a:r>
            <a:r>
              <a:rPr lang="pl-PL" sz="1700" dirty="0" smtClean="0"/>
              <a:t>których </a:t>
            </a:r>
            <a:r>
              <a:rPr lang="pl-PL" sz="1700" b="1" dirty="0" smtClean="0"/>
              <a:t>celem statutowym jest</a:t>
            </a:r>
            <a:r>
              <a:rPr lang="pl-PL" sz="1700" dirty="0" smtClean="0"/>
              <a:t> działalność naukowa, naukowo-techniczna, oświatowa, w tym również polegająca na kształceniu studentów, kulturalna, w zakresie kultury fizycznej i sportu, ochrony środowiska, wspierania inicjatyw społecznych na rzecz budowy dróg i sieci telekomunikacyjnej na wsi oraz zaopatrzenia wsi w wodę, dobroczynności, ochrony zdrowia i pomocy społecznej, rehabilitacji zawodowej i społecznej inwalidów oraz kultu religijnego - </a:t>
            </a:r>
            <a:r>
              <a:rPr lang="pl-PL" sz="1700" b="1" dirty="0" smtClean="0"/>
              <a:t>w części przeznaczonej na te cele</a:t>
            </a:r>
            <a:endParaRPr lang="pl-PL" sz="17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3" y="1124744"/>
            <a:ext cx="7920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877272"/>
            <a:ext cx="7920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b="1" dirty="0" smtClean="0">
                <a:solidFill>
                  <a:srgbClr val="000099"/>
                </a:solidFill>
              </a:rPr>
              <a:t>Kim jest sprzedawca </a:t>
            </a:r>
            <a:br>
              <a:rPr lang="pl-PL" sz="3400" b="1" dirty="0" smtClean="0">
                <a:solidFill>
                  <a:srgbClr val="000099"/>
                </a:solidFill>
              </a:rPr>
            </a:br>
            <a:r>
              <a:rPr lang="pl-PL" sz="3400" b="1" dirty="0" smtClean="0">
                <a:solidFill>
                  <a:srgbClr val="000099"/>
                </a:solidFill>
              </a:rPr>
              <a:t>na wiejskim festynie</a:t>
            </a:r>
            <a:endParaRPr lang="pl-PL" sz="3400" dirty="0">
              <a:solidFill>
                <a:srgbClr val="000099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2962672" cy="3129211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pl-PL" b="1" dirty="0" smtClean="0">
                <a:solidFill>
                  <a:srgbClr val="C00000"/>
                </a:solidFill>
              </a:rPr>
              <a:t>Uwaga!</a:t>
            </a:r>
            <a:r>
              <a:rPr lang="pl-PL" b="1" dirty="0" smtClean="0"/>
              <a:t> </a:t>
            </a:r>
          </a:p>
          <a:p>
            <a:pPr>
              <a:buNone/>
            </a:pPr>
            <a:r>
              <a:rPr lang="pl-PL" b="1" dirty="0" smtClean="0">
                <a:solidFill>
                  <a:srgbClr val="C00000"/>
                </a:solidFill>
              </a:rPr>
              <a:t>	</a:t>
            </a:r>
            <a:r>
              <a:rPr lang="pl-PL" b="1" dirty="0" smtClean="0">
                <a:solidFill>
                  <a:srgbClr val="000099"/>
                </a:solidFill>
              </a:rPr>
              <a:t>Tam, gdzie pojawia się „złotówka” przychodu, tam też pojawia się  obowiązek podatkowy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3491880" y="1556792"/>
            <a:ext cx="5194920" cy="4569371"/>
          </a:xfrm>
        </p:spPr>
        <p:txBody>
          <a:bodyPr>
            <a:noAutofit/>
          </a:bodyPr>
          <a:lstStyle/>
          <a:p>
            <a:pPr marL="0" lvl="0">
              <a:buNone/>
            </a:pPr>
            <a:r>
              <a:rPr lang="pl-PL" sz="2100" b="1" dirty="0" smtClean="0"/>
              <a:t>Ten, kto zarobkowo, w swoim imieniu sprzedaje towary lub świadczy usługi na festynie, postrzegany jest jako:</a:t>
            </a:r>
          </a:p>
          <a:p>
            <a:pPr marL="342000" lvl="0" indent="-514350">
              <a:buNone/>
            </a:pPr>
            <a:r>
              <a:rPr lang="pl-PL" sz="2100" dirty="0" smtClean="0"/>
              <a:t>1) osoba fizyczna (rolnik,  przedsiębiorca, twórca, zleceniobiorca), </a:t>
            </a:r>
          </a:p>
          <a:p>
            <a:pPr lvl="0">
              <a:buNone/>
            </a:pPr>
            <a:r>
              <a:rPr lang="pl-PL" sz="2100" dirty="0" smtClean="0"/>
              <a:t>2) osoba prawna (spółka kapitałowa, fundacja, stowarzyszenie - w tym Oddział Straży Pożarnej, gmina, kościół),</a:t>
            </a:r>
          </a:p>
          <a:p>
            <a:pPr lvl="0">
              <a:buNone/>
            </a:pPr>
            <a:r>
              <a:rPr lang="pl-PL" sz="2100" dirty="0" smtClean="0"/>
              <a:t>3) jednostka nie mająca osobowości prawnej (Koło Gospodyń Wiejskich, komitet do spraw np. budowy pomnika, wspólnota mieszkaniowa) </a:t>
            </a:r>
          </a:p>
        </p:txBody>
      </p:sp>
      <p:sp>
        <p:nvSpPr>
          <p:cNvPr id="4100" name="AutoShape 4" descr="data:image/jpeg;base64,/9j/4AAQSkZJRgABAQAAAQABAAD/2wCEAAkGBxQTEhQUEhQWFhUWGBkXGBgYGBgYHxwXHRkXHBgYHBoYHCggGh4lGxUYITEhJSkrLi4uGB8zODMsNygtLisBCgoKDg0OGxAQGzAkICY0LDQ3Ly40LCwsLy8sLCwsLy8sLCwsLCwsLDQvLCwsLCw0LCwsLCwvLDQsLCwsLCwuLP/AABEIAOEA4QMBIgACEQEDEQH/xAAcAAEAAgMBAQEAAAAAAAAAAAAABQYDBAcCAQj/xABIEAACAQIEAwUECAQBCgYDAAABAhEAAwQSITEFIkEGE1FhgTJCcZEHI1JicoKhsRQzksFzFSRDU5OissLR4WODo9Pw8RY0ZP/EABoBAQACAwEAAAAAAAAAAAAAAAADBAECBQb/xAAyEQACAQIEBAQFBAIDAAAAAAAAAQIDEQQSITEFQVHwEyJhkTJxgaHRFLHB4SNSFULx/9oADAMBAAIRAxEAPwDuNKUoBSlKAUpSgFKUoBSlKAUpSgFKVocb4qmGtNdfp7K6SzdFE9T+mp6Vhuyuw3Y36Vxu3jsW7tibVxldzM946hvwqQUyAAASpmJ61aOB9vjm7vGpkMfzAIEeLJrC/fUkeOWq1PF05u1yJVk9y+UrzbcMAVIIIkEGQQdiCN69VaJRSlKAUpSgFKUoBSlKAUpSgFKUoBSlKAUpSgFKUoBSleXuAb1iUlFXbsgeq+E1qXMWela7MTvXLrcWpx0gr/ZEqpPmbzYlR1n4VjOM8BWpSudPileW1l36m6pxMuI4kEVnaAqgsSegGpNcs49xr+NxK94clkAG2rGAynoOhZoGbXQQvU106ofifZnD3g0oEZt2SFJ+IjK35ga1jj6kk1Uk9fkRVqLkvKVuK0OK3LeXnBaGyjJ7StE6GRGmvw+NZuI8AxGFGa2c9seAJUD7yasn4kJA+zUG+EOIc8wCsyXDbPisAuIkXAQImYE+NYpwV819ChNSjo0THYrta2Hyh8zYZyQug0g6uqg8p6lNiBKgGVPW7N0MoZSCrAEEagg7EVyq5hEKshUZWJJA013keBnWa2Oy3H3wd3+HukGw5JRojKxOp00AJPNHVs22aOlhsetYy77/APPSSlJrRnUKVhtYgHyNZq6dOrCos0HdFlprcUpSpDApSlAKUpQClKUApSlAKUpQClKUApWLFYhbaM9xgqKCzMdgBuai07QWLpy2r1tj4BhPy3qDEYiNGGaRlK7sSN/ExoN602YnevkUrzGIxVSu7yenTkWYxURSlKrGwpSlAKUpQCqd2t4CqjvrYyqDLhfcJ/0yxtqeYbESTsZuNfGUEEESDoR5VvCbg7o0qU1ONmc2tcQAtsbpAZDlaOrdMo3OaQQPOK+8J4Pcxrln5LSyD1yyIKr0a4QdW2WSNTUnb7FTiSX/AJS+y2Y5iknKkdCASufeIjUki5WLKooVAFVRAAEAD4VYlUjD4N39inSwzb8+x6RYAA2AA3nbzO9bNnEkaHUVgpUNKtOlLNB2LzSe5KKwIkV9qNtXSprV7TcdGHsyhHevK2weh952+6o1PoOtejwuPhWj5tGt/wCitUjk15E2DX2uL8H43ew94301QkG4bjhM4OpZy27MDmEDl0GxIqaxPbvFXP5IUD/w7bXP/UuFU/SpFjKdrvQrqtG2p06lcl4Xx7iF7EpZF+6GLAcyYYqB7ThgludEBO/VfGutCp6VVVFdG8JqWwpSlSG4pSlAKUpQClK1OKY1bNp7jbKpb5Ca0nNQi5PkCjfSDxM3rq4S20KpHeRuW0J+GRYP4nXwqBv8FssIgjwgnT0aR+lQv+VbiXTca2WN52JYcxJDS6ICRqXYifBV000k7PGs6XIQ27qsLYR98x9knyjX4A1wsTOrOedbFJyUm7mTheIxVu93WGuF+iqRyl+qsCcoVV1LLliQNSYrp6zAnfrHjVb7EcKFuyLp1a4OUncW9x6sZcn7w8Kstc/ETUpW6HRw8HGOvMUpSoCwKUpNAKUqt9nO1q4m/fw72XsXbTNlW4CDctBiBdUMAfAkaxmGpraMJSTa5GLlkpSlamRSlKAUpSgMGPxa2bb3HnKiljAJMDwA3rm+MxJxF0NdIHeAEwZGQE5LCsNDrzN4z4HS1du+Id3Yyfbkv/hIJf8AqJVPzGqbZtWWWBdt94RLEFSGJ1OZCeYDYTsBoRVujG0c3UoYqd5ZUZceAtySBAa2/wCptufQMpqRxl/IjPvlBMeJ6D1NauE4DiLy5SoVNQGcn2TowHvFSNRMEQNTvUtg+AtczW7z6WmUHLoWICsrSdh/0qx+mlK1+0aww1R8rEx9HfCciNffVnlVP3QZdvzPPoqVcqh+yj/5uqiCqM1tSI1VWIB08h+lTFegoxUYJIkUMnlFKUqQyKUpQClKUAqmfSLjYwxUH23VR+FfrG/S2R61b8Q8Kaq/aLgv8UqDPkKEkcuYGVZSCJBiGOxrj8SxCU40/q/4NsjcHYqWAs5bVteoUT8Y1PqZrQu4IPeFpBlmF0+1dJDNPiLav/VUxd7HYhRyXQfg9xP0fOKx8G4LikxVtrttyO8DF5tEBRbuL7jSTLD3RXOi0m5KRV8Gd0mi/KoAAAgDQDy6V9pSqJ1BSvhNRQ4p3lzCi0eS8jXiY3thVygeBJuKfgCKyotglqpd3svicTxAYrEX2t2bD/5vZt9QBBdztzc3nB3FWI8XXuXvZWyqSqeNwg5Vy/iflXxkHY1mw/ZoXBmxjG8zam0T9Un3VQe1H2nzEmTpMVfwWGq1G8unK719iOckjYt31YkKykjcAgkegqOx2Mw4vLKm5ftgkC3ba46K/jlByBsvWJjyrdx/ZXBsv8m3aK8y3LSrbdCPeV1Ej9iJBkVE/RViC+EulriXMuJvp3gUqzhXIz3J3Zt9hoQOlXYcISlrLT2f8mjq+hLcPxyXkD2zKkkagghgYZWUiVYEQQda2CY1OlVy1aF3F4x7VxxaLWwchAVrqoBcIMSYARTB3U9Qa3f8l2jqyBz4uS5/3pqrPh1ptZtCeGqubN3i9hTBvW58MwP7V8HGLP8ArB8Yb94r3bQKIUADwAivVZWAj1ZtlMS8YsEx31ufNgP3reBrUdQRBEjwOtahwAXWye6by9k/iTYj4QfOtJ4DTysZTW47wO5fv23W4qIttkblzNqwPKDy9NzO21amM7N27fdOXuO3e2wS7CNW+yABU9w/G55VhluJ7S7jXZlPVT/2Ne+I2la04cwsST4RqG+IIB9KrRnKnNKXIi8KObM1qaeNuMrI+pQZg4AnQgQ0DeCP1qLv37Fy/m7xSndkXIcgZgy5AYIkwW0NSOFxwFq0brqHdA24EnKCY+dc/wCFcRNq+XVULP3WbOJjOpysIIIMqB612ZSS3NqlaNNpS5nRuzN1VvXFVDbS4qsggAHJIdsu6khl+IFWeuVXuN4uzeF8FXAXKVyEhQTJ5Qc2sDUEkdQRU1g/pNsnS7bYEAse7IfQb8rZX/3atYfEU5RtcpzrQctC90rxZuZlDAESAYIg6+IOxr3VwyKUpQClKUBqY5th61q1lxR5jWKvJY2eevJ+tvbQtQVooUpSqpsKUpQGti2uCCjWwOocET8GB0/pNQvFcMAbFvCgB7YYQNFWy6MpBI21ysoH2PDWtnGW8DfuqbxtXHXlUOwYAneFJyhvOJ6Vi4BZVbCMgChybhjQAGSB8AIEeAq/haKk9eX8hK+5ocQtFbVi4b2e1Zv4dmVAEtrbS6gZoEkhIzan3a6GDVSwN+3dRlRD3WqyQArAyGjWSN9YisdnC4myMuGxIFsaKl633oQeCsrK8eGYtFdrDzhTWXY0q023dFuvFcrZ4ywc0xEdZnSIrnfBOzmFbvrqWFW1duFraDMqm2FVVYoDlIfKX1Gzipa7gLt7/wDbvm6mn1SKLdskdWAl3/CzFdNqkq2q1s2kRTpW1keLNpUUKihVAgAAAAeAA0Fe6UquTilKUApSlAamM5Ht3R0YI3mjkCPRsp+dVn6T+0Rsrbw6BGa5z3VbUGyGEoY2DkFZ8A1WPi+qpbBg3HUfBQczn0VTr5iuNdpOLfxeKu3xqrHLb/w10T56t+at8Jgo4jFpy2Su/wCO/Qo4+v4VO63ZacDxjD5WOFEd7bZHwtw5hh3IhHsk6ZGuMoyjQ7jLlIrT4jbVbp3AKi2zD3VCAq/5WCn1Na/Ybsk2LuG+XNtbBhGCq2a4QZ9obKp+beVSGLtMmIdFuLccO6QVl25LS6Wk3jKRrAqDGxhDEyhB3t39u0U5SnUpxnJG/Y4gO6Lvoy8rqNefTlA6zIjxkVv9jOAnE3ziLy8ls9RILgyttehCHVj1aB7tYOGdhcSTaLKqgmM5eblu3HvKBkZokKROXNXT8FhEtW1t2xlRAFUeAH7/ABrfB4PLLO+/67+eYU235jPSlK6pZFKUoBVd412vtWLgtqrXWBAfIVGSdgSxALfdGvw0qudpe3WeLeFYqrEqLgOVnI0ISfYH3zr4DY1A2eFKR9aAx1gDZZ1JWdS07udSddK5+Jx0aekdyCdXlEmcd28Ls38OirqR9YHd58Dataj1YVk7Pdo7927bW49oo+efq2tMMmmma4fegQR1qtqWtXdTJ0DH7dsmAx+8jEAnwPnphGFW7rcIUIkyQpALvczTnBHuiuTOMJXdt/rv9zVV53u2dbpXMOC8dv4dyiZryAAi2A7Fh9xOZ7R8PdPgK6Vhb2dFfKy5gDlYZWEjYg7HyqnVpOHyL9Ksqi0MtRfGuY2rRMLcY546qqk5Z8Cd/IGpStTiOD7xRlbK6MGRomGGmo6ggkH41ijKMaictiZEdxdnRFFpEdScvdZfaB6AyAugJ10r7awgfD5FLBWAjMIKoYOQ+kisnd4ptIs2/vAs/qFIH6n51j4NZKd8hYsVumWbcyqMCfQx6V2oVoTdoskufeEIE7y0NAjkgfcfmX01I9KkKjuI/Vut8TAGW6P/AA59r8pk/AmpEGdR1qUCtN8O6sWtGQTJRjpPip3U/MfCtylAatvHpMPNtvsvp8j7LehrarzcthhDAEeBE1p/5MUfy2e35K3L/Q0qPQUBvUrRNi+PZuo3k9v+6sP2pmxH2bPxzuP0yUBvVjxF9UUs5gfufADqfIVoYy7fVcxNtFBGYrLEKTBYFoGkztUjh+HIrBzLuNmczH4RsvoKr18QqW+5huxTe3OPazhWduW9ifqLa9bdo63CY94qNT0LKK5lhcM1x0tWxLuwVR5n+wEk+QNTvbvjX8TjHgzaszat+cH6xvVwR8FFWX6J+B+1i7i+NuzPh79wfE8o+DdDXYo1P0OBdefxy199l9FqcOtfFYnJyXb/AAXrgXC0wti3ZTZBBPVm95j5kya27dhFJKqqltWIABJ8SRvWSleOlJybberOwkkSGG9kVlqucW7T28MoRYuXtPqwwEAndj7ukwNyfmJvh+NS9bW5bbMrCR/cEdCDoQdiK9bhpp04q+tl+xUbWZo2KUpVgClKUBX+N9kMNiJYrkuH300n8S+y/wCYGqFcwd3CXjh7nOoGZWQFoUzBjUgaEQZg7Eg6ddqscSLWbznIX745lyFZ5VUEEMRoPHbWqeLoQnHVCNGM5a6FZwfAhil7x2KrzIoUQ0TDZsw01UQPIGvDdlA0XLN0sNAVaB7LNMGIDyzCSDE1L4fiiWmvd99USwcITmMFFBIyTMsp26197LcUt4i29y20zcYsOqnSAR+EA+pqpGnFRy2LXg0laLS/klOC27S2h3KZBJBHvZgYYMdSWmZJJnxrfqI4Pi0Wbbsq3ne43dkgHVieUe8IjUTUvXDrRyzaNrW0QpSlRgVFjlxNwdHS2/qCyn9AtSlRvEBF6w32g9v5jMP+A1ZwcrVUZW5sEeNQ3ZvA3+6fu3Dm3evWzbuaAKHYplZRK/VsmhBHwqZrH2bYLicXb15u6veXMndmP9hPrXfoxUnZmKraV0aScZtwe8D28rMpLLyhlMMM4ldx41t28VbYSrqR4hgf71Idnhy3h/8A0Xv1cn+9aXafh1oLbudzbkX7OYlF1V7i22nTXR59KleG6MjVfqgby75l+YrRxXHbCAk3A0EA5ObUkKo5dBLEDXqa3u03A7P8JiO7s2lcWnKkIshgpKxp4itvi+CXE4K5bt8ou2jkiBBKyhHSQYNY/Tepnx/Qhg9+7sO5Tzhrh9NVT9akQK1OD4zvrFq7EZ0ViPBo5lPmDI9K26rE55uIGBBGhBB+BqvdoOOnDcOcz9cJw6f4uqh/PlGf0qx1zT6V8Mwey8nIQxy9M8KCY6nKFA9azDDRxFWEZbXIMTNwpOS3RVOzfBWxV9MOhIkFnbqtsRmbXrLADzYV3vC4dbaKltQqIAqgdANAKrP0ednDhbGe4Iv3oZxpyr7lvTwBk+ZNWuqPGMd+prWj8MdF+e+RXweH8KGu73PjGATEx0HXyrn3FO1d+8Vt2R3ecEhQefKphs9wiLcHQhAW8966FVS7Udmy5N2ypbMczoujBojvbZ+1G69fjvQoOOazRviFNx8pWrXAkI+t5m3ESAp8VE+1PvGW862+G8Zv4J8xgoxGYnRH82/1Vz7w5T16RpHibKjKxGeDkcCA5HSD7L/cNaD2Bi7pJ2FuUEglWzaFwPZJ3y/d12q7SnUhLNJ9993Obe2252LgvaKxiQAjZXiTbeA49J1HmJHnUtXHMTwdD7HLrIUgMk+OU+yfNSKz8M45i7bNbtXCzghEWTcVrhnki5ziAJMNAHwrpUeIRno1338ydVuqOuUqAycR+3hf9nc/92ldC5Lm9CfqO4xw/vAGVslxA2VokQYlWEiQco6jYVI1Su3HaZFzYS2TmYRedQT3aEDllRozA79Br4VpVlGMG5bGXPJqQ+IxwewwtnPevAZ3KkKumwnSBEADxmqfgsUbFwtaZrXesC2WNnAfLqIEjMAehTzNWXDYu2yyjqVUawQYA/baq61mPrCNltoR5hO8j1DFPzVw415Sk76EFavKbUuhYsbi0CY6/cuLiAmFtjDh1VWDO1wwYjmFxbckAEZfEVTOzPajEYLRHN1N2t3GJBPUqxkoSdZEjyqz8A4P/GZ7bqThc0kk6qRGQqw/0gbcCRlHNJitPjv0cYi1LYdhfT7Jhbg/5X+YPka6WDxGDadHE7u2+3vyZis680qlPv8AKL72d7W4bFwEfJdiTacgN5kdHHmJqer84OpVirAq6HUGVZT08Cpq7dmPpDuWYt4vNet7C4INxR5jTvAP6tPeNQY3gM4LxMO8y6c/p1N6HEIyeWpo/t/R1mo7julsP9i5bb0zBW/3WNbOAx1u9bFyy6ujbMpkefwPlXzidnPZuL1KMB8YMVwabcJpvkzpIGoDjuJvYe/axNnIZR7Dq+bLzFXRuXWQUYfnNTOEu50RvtKp+YB/vWHiuD760yaAnVSejDVT869DGWV3JLRektit4XjuMTPluWBndrn8ljGYzEm7WDifFMZetNbfELBIPJZVTykMsEs0GQKxKTqGBVhoyncGvly6F9ogVezXVzpRwWHa0j93+T4mPxd9ltNi7sXDlMC2umub2VB9kHSas1js5bUBe9xRUAKFOLxEQNAIFyKqXD8elvEI5MgMZgEmCpEx8T+tW/BdorF1goYqx0AYFZ9dqrVZu+jKtfC2d4w0+Ru4DA27KC3aXKgkgSTqTJMkk6kzWxWPEX1QZnYKPEmKyA1AVxUZxvA27hsNdUMtu8jQfGYUnyDFT6VJ1ixdnOjL9oEesaH51hq6aDVzfpWDAX89tG6lQT8ev6zWevOtWdiMVmwiy3wrDW9hEgfGrvD6PiV10WppUdkQXaPslbxGZ0i3cb2pXMj/AOImkn7wgjTUxFUHG4PEYIxctnu/EklPy3o0/Dcg+ddir4ygiCJB3Br0NbC06u+5SlST1Rxu9xAuMltXV20llICDq+b2THSDqYq5/R/wNVQYgj2hlsg+7b6vJ3ZzqT4R51I4zsXg7hnuykmWW27orDqGRTlIPXTWrAojQbVFhsEqUrs1hTad2faUpV4mFRnE+AYe/rdtKW+2OVx8HWGHzqTpWGk9zDV9yhcW+joNJt3cx8Lwkx1Au28rAfHNWq/YC6F7zvLRuElmUq8AnYBw2sCNSvSr9xLGrZttcfZR6k9APMmB61zS52hx7Ob1t1htrcyuXpykajzlSd/KqOJjQgrPRv7EMo04vVF34fhu7tW7enIiroIGgAJA9K2Kr/ZPtKcYrZrLWnT2tQynUjlYeYOh6bTvVgrzVSEoyaludCEoyinHYjeNcCsYpct+2HjZtmX8LDUVzvjv0a3rcthH75fsOVV/gG0VvXLXVq+MwAkmB4mrWE4hiMM/8ctOnL2NKuHp1V5kcB4dxHEYG8xtlrVz30dTDdOdDE7biD4Guq9lO3FnFxbeLV/7BOjfgbr+E6/vUjxfBYPFgJfFt/smQGB+641Hoa512g+jy7bLHDOL6jXuyQLq/rDx48p+NdaeIwfEFasvDqf7cn8/79yoqdbD/B5o9Of07+h0jhGlvL9hnt/0uwH6AVuVxngfbfE4RWtQt3mk9+zh0bqGnmPTRoI8637v0k4ojlSwvnDt+7Cri4fX2Sv63RY/5ChbV2+jOi8X4St7mBy3Bs3iPssOoqlY3hOIRj3ltjPvJzA/LUfA1Bv2/wAa3+ltj8NtR+5NRl3tVjLoIbF3hBIIVhbj1tgHbWpVw6s9G17ktLjkKPw3f0LTb4ddf2bNw/lIj1aIrewfAif5121aHUZ1Zv0MD9aovCe1AtvFxbeMmTGJZ7vhoHYsB8jvXQ+BdvuGmA+GXDN4i2jr6NbWY8yoqCpg6sOV/lqWXx6VXT4ft+597RXMJ3cC+HuElS+bvXggzAWY+AArYb6QMGvKhu3CvKcttlgjcTdy61K8S41hb9tP4a/ZchhIR0JGh3UGV9RUX9I/B8K1i5fBW3iUQEMsS50CrcX3h57joar+liOjUg5pVL29N/ueeHdtv4i4bdmwRCli1xwoCgga5AxkkgAU7V9or+GsLdS5hs76W7ZS65YgjMZzrlCg6kjw8arX0d8WsWGxCYxlAuJmW4eURbDMbcTv7w11iOmtO7Qcbe/iGbLAeRaDNoqSYTYy0anxM1ZwtDxZ67LuxpxWbw1Rwgmul7X2300Ox/RnxZsTgg9wqXFy4DlGUatnGkmNH/SrUzAb6Vy36H+Ipa/iLDsF0t3BJ30Ktp5ZV+dTna3i63yti0VdQ3MdGUuOhHUIOY+YUb1wsdhnDFzhsr399SCFdeCpsvdi1J8utSNcfw/FMThTFq8I+zMj/Z3Ccv5XWp3A/SBdGbvrIdVEsUzI3WIR5V5IjR66GAlRowtfV9ohliFLfQ6HSvKNIBgiRMHceRr1XWNxSlKAUpSgFKUoChfSjinIs2LYktLlSYBMGASPui56x4VSF4nfgJdtZcyxmU7RJaR7sqrQN9KtPb3EZOIWy85e5kEKzay490HoTUJiMalx7YUzqSQQw6ROoHQmuLi25V8rX16FSprJ6nT+zXCxZw1tCAGZQ1yPtkCY8hsPICs160VNSIry6giDVzF4GNaGmjW34LtOWXQjKqna3i2S4lqGadcq5ZOxJ5iBoCNzuRVvxVvICxPKBJPgBvNcg41iO+xfe3BNtoMeFsT3SkeJ9sj0rhU8PKFRqatY2rVcsdN2XvhiYS+pVAQ4ElWJDr5lZgjzEivHC7RXEOrGSFYT4+zH6VUb1tVAZGlV1AzQy+dt5lT5H9K+YDte4a4xi4+Q5XIiBIAzqNc+kZQNT4Vsqbknl1+fffqRwxC/7aFR4hgO+x2K1UAMJJk6BUXZdSZMV9HZ4s+TOQFHS2/7T4mK2ODBluXbzSwZ1LmIZW7xHOZRsIBgjTSrKboS8XmUcbjXePDzFderxCtStCm9ElyXJK/IoOEZzcmVDiXAVtIxzmVKaFCshiQCCW+6flUHbw6liWEkaf8Awdavfa4KUYhhqqka7m2xJHxyux/LVIw7zmbWPGDXV4XivFpOVWWt+dun5uVqsXF+U17eFJOYEAAQARPx2I8q2UwVxpyBSVGY7qAB1JJIFSHB8EpI71oBIAAIEnwZzyr8BJq5NYt2kjlnoi+yPOPeP3j6RUWL4pTpeWkrvry/v9jeNObfm2OaX87AZlSQY3Mgj8ulbhxt4p3Ze7lJBIzhwSCCNHMjUdKmeP8ABMiIw0DH5Tsp9PZPoelWTh/Dg9tWXuwrDQG0hgbRO86az1mo6vFaWRSlG9++jN4xnB+V29/yc6vM7qQcoC67bnpp0ipXhvApt53kuRySdRvznQhRpoAJPpU0eCA98YtcpJnKybE+DxXjDq9ywwtMWCuS2XKxnrvlaI8CdtKgqY+LhlorL1JqtSrWnmrSu9jzwHBNh7ruSQDbNtswHKSUYFCCQ7wp0MRMnap7guGthu8RhrKAAkgRBIBPta7nx+FanBsZbCw4lspVo6Kd4tmGAPkD5mo/E4KyrqbDhikO7kzCqRAJUADYbcxrnVZSqyedu/U1u0rciTN1FLi6DnJOXWNfPwA3naKmew74ZXD33OVWlGYDI1z7TMPZC7KrQOu8RXLeIW9LuDlBIOZWkkHc5AcqjokfGa8YfF+1C850RgSkmCYJZcpECYalO8JXte3t338ts3M7L2m48uGtSCDccfVr083OvsKNSfTciovsp2wF491eIFyYV4Khz9kqdVeIMe8NR1A552fCXhIJIQxBBiQZA+yEEyqKYEzuak+I4LOMyxnA+AYb5T67HcHUVPPiDjVtbQ38Vt3R16lU/sR2mN3LYvEm4VLW3O7opAYNGzqSATs2461cK6kJqccyJ4yUldClKVubClKUBo8R4Nh75Bv2bdwroC6BiB4AkSKj/wD8OwUgjDqI8CwHqAYPrU9SsOKfIxlT5Co7G8at2zBJY9Quseu1bHErpW1cYbhTHyqm4DD95cVCYk7/ADrJknuKK2NwtxLDZCSAc4MEAqWQkHQMNJ10J0rl3ELz4fEPYu2sxY5iMynLOxzezk0gTlI8DXX8Fw3u7boHPNPNsRIAnTrpNcgPDg9xrV2c1ufgbisVuu3VyWUGT0YVzseoJKUkQVVqiPxW6wCc7ZUVTlUn8ZGZgNyQoHnXvs5hFa85nMLZKidy+xuNPlovlWXj/Cma1zOpyzlzOUjToepkDQ1pWbXdBILBzJ1MPGpCpIzXIGkMpGhMiqCalTtF7kDdnqWHGYG2qM4Q5lBYFCQ2g2DDXWNtvKojh/DmvqXOVVJlGADZhtOZMh3B1I2pjL1y6iEXFTSQbga0SjDVSRKmRGoj0re4ZijbQKEDak8ly0RJJJgSIGtR+eEN9e+ovdmBezKA5mcGNZZA0ecuzRWDBWl5maWWS2VoJZiPq1y7CFGciIBYeFbHHOKkWzKhVJ5puISR9kKpO5AHwJqPtK0NnAM5RmXVjmaXBUAFsxOsGco0raOeUbyf7BnvhHDziFLMQADymJG2wB9zxO7eQis4tGzIVASNkYlio6sn+uXy0IqT4EwyESJEEgbQdiD1Bj9x0rD2hxRGVAAcwJ1GbWQF06SZ1Gumnlr4kpVMvIy+pB4viSXHAvPmAIOhDGYkRbGikHTXNGuoipLh+PLKTaDhQSdFzyT1YkgvP3Bp51BYNUt4mMYBLAElm0B1gNuWMDQbeZNWLA3gHLIQLW5JiMnTepaqSVkvwEj1/FqUaLYLPuubRx7wR49rflMHT1rJ2awBt2+dcrSYmCwUwSpI3hpjyrWxV3Pd5LcyDmTQG4I3cHRAJBHv+QFZcJevJyhluAe6VZbiidBqecDad9OtQyTyWWl+++0Yvqb+L4Xaue2o8Z29fL41V7uCDFBbt5plmYkzkLE2pO+aF3iYapzF44uhXIYJhiCIj7A2YMxgQQIknpUebAXFILsHPy8otspaAYaeYeA0EAL51mi5RWrEnclbOHstAJhwBIMoSerZTH6aVpYhlYoAFyseVSYHdgxMx7TmPyz41JXuGKRC7fYbnX5N7P5SK1MdZZLctGdn92YAVHKKJ6DL8ya0hJX3Mu5rXAFe1dQMguQ3tk6Hm/lD2veEAe9OkVM4HB3cY2S2pyzB1OUePeONP/LUyeu9WLsr2GtLbtvfbvJVSFE5YgEZiTmf4E5fKrtZtKoCqAqjQACAPQV1KeAu05kkKT5kbwDgNvCry8zkDNcIAJjYAD2VHRR+8mpWlK6UYqKsiwklsKUpWTIpSlAKUpQEH2oxTKEVTAcOD5+z/wBarli+UYMpgjY/PoaufGB9Tc/CarHAh9enr+xoDX412pvWcPmkcxcG5AJXKqnKq7FjJ1OgjY1zPEcQvG6XLEOxLrEuTmEOCdp0QzoPSus/SZhc+DIA1Vg4/KCSPVcw9a5hwPFASIBZBEtooHRiesrBga1zsZmTvuuhBU31I/HY+9bhi6g9c0l48nGg+Cit3DY3MYXYLzZRmIZ4UklQSSFz+PTxqw43s3dvW1e4MoJGU3RH9Nnc+PORUC+Dt961uyWuN7TsWIUkaRlXTKI85IjxIr+F/jzSVu+9yNxdrm5jOPgctoNA0nLHyDRUHfxDPdDusqsEEoCfMHUgz8NvnW5g8FbXKCqxPMSB1Op8qsfDOCrjLq21RRbgmQo0t7M+25nKvq2sVDTjFSUYLcNciG4pirQbKFCrof5RXXXxUVFtinLTbMEgqh8vfuf2B8/OrP2/7GjCBbtme5zfaIKEzysQdVPRjqp3kVG9me7XO+Y7AEu0kQfZk7a1vUp+AtdRZrRkUcSbDhRJ0Jyk5WtsQDIcCDbYDNqDtrrWbBI7nvXLFjt8I3PgSPkNPGvfaMZ7s21JZkyEEEEiZ0Uc87dOgqcsYfE4e0j3LZ7th70aHzuLoD5OB4TRqTp5ox+fffqYStqRPEWtun1sjQKWWCSNoAIPN8Ota+OY2bcWZzrlGvMLY6SYym5BmTAA/Xat4RsRiYAyAETqD3an2nMSM51CjyPnXTOPdm8KuFRUtIAuUK6iGjWTnGpnc66k1NQw0pxT5G6g5ao5lwfFslvWG1YqTBIk6kkbk61uC610MGI5VLA6CCOoPTTrW3a7JXM5azLwM0CA3TdTy3P0Pxrxlu32WyEAcsEK6glj9pCAyIoBZg28Rr1r1aE4z235mGsuliAw9+9ce2yqzsjTm7sscsEKrRALENOpECreeyuJP+cXAEhYBZ0Bg7QLSsddPf61YMbwJcKqi3JU7k7l/eY+Z3/+q+XcezWltnZST8fAemv6V0lgqemYkVFcyqYfs5iHYL34ljEfWH/mHT9qstrsA6kEXbObxNpz0g73aney+C3un4L/AHP9vnVhqT9LS/1NvCj0NThOD7mzatZs3doqZtpygCf0rbpSrBIKUpQClKUApSlAKUpQGrxNC1q4AJJUwKr3BsBcW8hZGAE6n4Va6UBrcQwYuoUbr+hrnOE7HnDPLhrjKfq2jRQDy5QOsRqdfhXT6VhxTd2YaTOXdouH4+6BkR2sxzZT9YT4QxByRB5TJqq8NW5hWPf2isiJYG1O0Ad4AvlAau918ZQRB1FV62GVXdmkqd+ZwbG4VnjIj5GMAaFmJ2RQpMg+PhVy7P8ADL9q0Uh87+3AYDqFQHwA0+Z61eMPwPDpc71LFtbmvMqgHXfbxqQph8MqW7uxCFtyJ7S4Y3LWULmk6iJ0gzNUrgP0fkX3ZyyW4GUAc2/s5jIAA0BAzR10rpdKnlCM/iRu4p7lcu9krSx3AW3pDEyxY9CWJknzJ8KiMSr2i1tjHiAdCCP1Bq9V8IrKVjNio8I7JhVlQlsMcxVRqZ6mNjU3x3DE2QqLMFYA8BUpSsgrvZzCOlxi6kDL1+Iqc/hUz95kXPGXPAzZfCd40rNSgNDjmXuXz+n4ukVUcHhzcdUXcn9PH9Kku0mNzvkGyf8AF/22+db/AGYwcKbh3bRfw+Pqf2oCZs2gqhV2AAFe6UoBSlKAUpSgFKUoBSlKAUpSgFKUoBSlKAUpSgFKUoBSlKAUpSgFKUoBSlKAoOI9tvxH9zV24d/Kt/hX9qUoDYpSlAKUpQClKUApSl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371600"/>
            <a:ext cx="28575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2" name="AutoShape 6" descr="data:image/jpeg;base64,/9j/4AAQSkZJRgABAQAAAQABAAD/2wCEAAkGBxQTEhQUEhQWFhUWGBkXGBgYGBgYHxwXHRkXHBgYHBoYHCggGh4lGxUYITEhJSkrLi4uGB8zODMsNygtLisBCgoKDg0OGxAQGzAkICY0LDQ3Ly40LCwsLy8sLCwsLy8sLCwsLCwsLDQvLCwsLCw0LCwsLCwvLDQsLCwsLCwuLP/AABEIAOEA4QMBIgACEQEDEQH/xAAcAAEAAgMBAQEAAAAAAAAAAAAABQYDBAcCAQj/xABIEAACAQIEAwUECAQBCgYDAAABAhEAAwQSITEFIkEGE1FhgTJCcZEHI1JicoKhsRQzksFzFSRDU5OissLR4WODo9Pw8RY0ZP/EABoBAQACAwEAAAAAAAAAAAAAAAADBAECBQb/xAAyEQACAQIEBAQFBAIDAAAAAAAAAQIDEQQSITEFQVHwEyJhkTJxgaHRFLHB4SNSFULx/9oADAMBAAIRAxEAPwDuNKUoBSlKAUpSgFKUoBSlKAUpSgFKVocb4qmGtNdfp7K6SzdFE9T+mp6Vhuyuw3Y36Vxu3jsW7tibVxldzM946hvwqQUyAAASpmJ61aOB9vjm7vGpkMfzAIEeLJrC/fUkeOWq1PF05u1yJVk9y+UrzbcMAVIIIkEGQQdiCN69VaJRSlKAUpSgFKUoBSlKAUpSgFKUoBSlKAUpSgFKUoBSleXuAb1iUlFXbsgeq+E1qXMWela7MTvXLrcWpx0gr/ZEqpPmbzYlR1n4VjOM8BWpSudPileW1l36m6pxMuI4kEVnaAqgsSegGpNcs49xr+NxK94clkAG2rGAynoOhZoGbXQQvU106ofifZnD3g0oEZt2SFJ+IjK35ga1jj6kk1Uk9fkRVqLkvKVuK0OK3LeXnBaGyjJ7StE6GRGmvw+NZuI8AxGFGa2c9seAJUD7yasn4kJA+zUG+EOIc8wCsyXDbPisAuIkXAQImYE+NYpwV819ChNSjo0THYrta2Hyh8zYZyQug0g6uqg8p6lNiBKgGVPW7N0MoZSCrAEEagg7EVyq5hEKshUZWJJA013keBnWa2Oy3H3wd3+HukGw5JRojKxOp00AJPNHVs22aOlhsetYy77/APPSSlJrRnUKVhtYgHyNZq6dOrCos0HdFlprcUpSpDApSlAKUpQClKUApSlAKUpQClKUApWLFYhbaM9xgqKCzMdgBuai07QWLpy2r1tj4BhPy3qDEYiNGGaRlK7sSN/ExoN602YnevkUrzGIxVSu7yenTkWYxURSlKrGwpSlAKUpQCqd2t4CqjvrYyqDLhfcJ/0yxtqeYbESTsZuNfGUEEESDoR5VvCbg7o0qU1ONmc2tcQAtsbpAZDlaOrdMo3OaQQPOK+8J4Pcxrln5LSyD1yyIKr0a4QdW2WSNTUnb7FTiSX/AJS+y2Y5iknKkdCASufeIjUki5WLKooVAFVRAAEAD4VYlUjD4N39inSwzb8+x6RYAA2AA3nbzO9bNnEkaHUVgpUNKtOlLNB2LzSe5KKwIkV9qNtXSprV7TcdGHsyhHevK2weh952+6o1PoOtejwuPhWj5tGt/wCitUjk15E2DX2uL8H43ew94301QkG4bjhM4OpZy27MDmEDl0GxIqaxPbvFXP5IUD/w7bXP/UuFU/SpFjKdrvQrqtG2p06lcl4Xx7iF7EpZF+6GLAcyYYqB7ThgludEBO/VfGutCp6VVVFdG8JqWwpSlSG4pSlAKUpQClK1OKY1bNp7jbKpb5Ca0nNQi5PkCjfSDxM3rq4S20KpHeRuW0J+GRYP4nXwqBv8FssIgjwgnT0aR+lQv+VbiXTca2WN52JYcxJDS6ICRqXYifBV000k7PGs6XIQ27qsLYR98x9knyjX4A1wsTOrOedbFJyUm7mTheIxVu93WGuF+iqRyl+qsCcoVV1LLliQNSYrp6zAnfrHjVb7EcKFuyLp1a4OUncW9x6sZcn7w8Kstc/ETUpW6HRw8HGOvMUpSoCwKUpNAKUqt9nO1q4m/fw72XsXbTNlW4CDctBiBdUMAfAkaxmGpraMJSTa5GLlkpSlamRSlKAUpSgMGPxa2bb3HnKiljAJMDwA3rm+MxJxF0NdIHeAEwZGQE5LCsNDrzN4z4HS1du+Id3Yyfbkv/hIJf8AqJVPzGqbZtWWWBdt94RLEFSGJ1OZCeYDYTsBoRVujG0c3UoYqd5ZUZceAtySBAa2/wCptufQMpqRxl/IjPvlBMeJ6D1NauE4DiLy5SoVNQGcn2TowHvFSNRMEQNTvUtg+AtczW7z6WmUHLoWICsrSdh/0qx+mlK1+0aww1R8rEx9HfCciNffVnlVP3QZdvzPPoqVcqh+yj/5uqiCqM1tSI1VWIB08h+lTFegoxUYJIkUMnlFKUqQyKUpQClKUAqmfSLjYwxUH23VR+FfrG/S2R61b8Q8Kaq/aLgv8UqDPkKEkcuYGVZSCJBiGOxrj8SxCU40/q/4NsjcHYqWAs5bVteoUT8Y1PqZrQu4IPeFpBlmF0+1dJDNPiLav/VUxd7HYhRyXQfg9xP0fOKx8G4LikxVtrttyO8DF5tEBRbuL7jSTLD3RXOi0m5KRV8Gd0mi/KoAAAgDQDy6V9pSqJ1BSvhNRQ4p3lzCi0eS8jXiY3thVygeBJuKfgCKyotglqpd3svicTxAYrEX2t2bD/5vZt9QBBdztzc3nB3FWI8XXuXvZWyqSqeNwg5Vy/iflXxkHY1mw/ZoXBmxjG8zam0T9Un3VQe1H2nzEmTpMVfwWGq1G8unK719iOckjYt31YkKykjcAgkegqOx2Mw4vLKm5ftgkC3ba46K/jlByBsvWJjyrdx/ZXBsv8m3aK8y3LSrbdCPeV1Ej9iJBkVE/RViC+EulriXMuJvp3gUqzhXIz3J3Zt9hoQOlXYcISlrLT2f8mjq+hLcPxyXkD2zKkkagghgYZWUiVYEQQda2CY1OlVy1aF3F4x7VxxaLWwchAVrqoBcIMSYARTB3U9Qa3f8l2jqyBz4uS5/3pqrPh1ptZtCeGqubN3i9hTBvW58MwP7V8HGLP8ArB8Yb94r3bQKIUADwAivVZWAj1ZtlMS8YsEx31ufNgP3reBrUdQRBEjwOtahwAXWye6by9k/iTYj4QfOtJ4DTysZTW47wO5fv23W4qIttkblzNqwPKDy9NzO21amM7N27fdOXuO3e2wS7CNW+yABU9w/G55VhluJ7S7jXZlPVT/2Ne+I2la04cwsST4RqG+IIB9KrRnKnNKXIi8KObM1qaeNuMrI+pQZg4AnQgQ0DeCP1qLv37Fy/m7xSndkXIcgZgy5AYIkwW0NSOFxwFq0brqHdA24EnKCY+dc/wCFcRNq+XVULP3WbOJjOpysIIIMqB612ZSS3NqlaNNpS5nRuzN1VvXFVDbS4qsggAHJIdsu6khl+IFWeuVXuN4uzeF8FXAXKVyEhQTJ5Qc2sDUEkdQRU1g/pNsnS7bYEAse7IfQb8rZX/3atYfEU5RtcpzrQctC90rxZuZlDAESAYIg6+IOxr3VwyKUpQClKUBqY5th61q1lxR5jWKvJY2eevJ+tvbQtQVooUpSqpsKUpQGti2uCCjWwOocET8GB0/pNQvFcMAbFvCgB7YYQNFWy6MpBI21ysoH2PDWtnGW8DfuqbxtXHXlUOwYAneFJyhvOJ6Vi4BZVbCMgChybhjQAGSB8AIEeAq/haKk9eX8hK+5ocQtFbVi4b2e1Zv4dmVAEtrbS6gZoEkhIzan3a6GDVSwN+3dRlRD3WqyQArAyGjWSN9YisdnC4myMuGxIFsaKl633oQeCsrK8eGYtFdrDzhTWXY0q023dFuvFcrZ4ywc0xEdZnSIrnfBOzmFbvrqWFW1duFraDMqm2FVVYoDlIfKX1Gzipa7gLt7/wDbvm6mn1SKLdskdWAl3/CzFdNqkq2q1s2kRTpW1keLNpUUKihVAgAAAAeAA0Fe6UquTilKUApSlAamM5Ht3R0YI3mjkCPRsp+dVn6T+0Rsrbw6BGa5z3VbUGyGEoY2DkFZ8A1WPi+qpbBg3HUfBQczn0VTr5iuNdpOLfxeKu3xqrHLb/w10T56t+at8Jgo4jFpy2Su/wCO/Qo4+v4VO63ZacDxjD5WOFEd7bZHwtw5hh3IhHsk6ZGuMoyjQ7jLlIrT4jbVbp3AKi2zD3VCAq/5WCn1Na/Ybsk2LuG+XNtbBhGCq2a4QZ9obKp+beVSGLtMmIdFuLccO6QVl25LS6Wk3jKRrAqDGxhDEyhB3t39u0U5SnUpxnJG/Y4gO6Lvoy8rqNefTlA6zIjxkVv9jOAnE3ziLy8ls9RILgyttehCHVj1aB7tYOGdhcSTaLKqgmM5eblu3HvKBkZokKROXNXT8FhEtW1t2xlRAFUeAH7/ABrfB4PLLO+/67+eYU235jPSlK6pZFKUoBVd412vtWLgtqrXWBAfIVGSdgSxALfdGvw0qudpe3WeLeFYqrEqLgOVnI0ISfYH3zr4DY1A2eFKR9aAx1gDZZ1JWdS07udSddK5+Jx0aekdyCdXlEmcd28Ls38OirqR9YHd58Dataj1YVk7Pdo7927bW49oo+efq2tMMmmma4fegQR1qtqWtXdTJ0DH7dsmAx+8jEAnwPnphGFW7rcIUIkyQpALvczTnBHuiuTOMJXdt/rv9zVV53u2dbpXMOC8dv4dyiZryAAi2A7Fh9xOZ7R8PdPgK6Vhb2dFfKy5gDlYZWEjYg7HyqnVpOHyL9Ksqi0MtRfGuY2rRMLcY546qqk5Z8Cd/IGpStTiOD7xRlbK6MGRomGGmo6ggkH41ijKMaictiZEdxdnRFFpEdScvdZfaB6AyAugJ10r7awgfD5FLBWAjMIKoYOQ+kisnd4ptIs2/vAs/qFIH6n51j4NZKd8hYsVumWbcyqMCfQx6V2oVoTdoskufeEIE7y0NAjkgfcfmX01I9KkKjuI/Vut8TAGW6P/AA59r8pk/AmpEGdR1qUCtN8O6sWtGQTJRjpPip3U/MfCtylAatvHpMPNtvsvp8j7LehrarzcthhDAEeBE1p/5MUfy2e35K3L/Q0qPQUBvUrRNi+PZuo3k9v+6sP2pmxH2bPxzuP0yUBvVjxF9UUs5gfufADqfIVoYy7fVcxNtFBGYrLEKTBYFoGkztUjh+HIrBzLuNmczH4RsvoKr18QqW+5huxTe3OPazhWduW9ifqLa9bdo63CY94qNT0LKK5lhcM1x0tWxLuwVR5n+wEk+QNTvbvjX8TjHgzaszat+cH6xvVwR8FFWX6J+B+1i7i+NuzPh79wfE8o+DdDXYo1P0OBdefxy199l9FqcOtfFYnJyXb/AAXrgXC0wti3ZTZBBPVm95j5kya27dhFJKqqltWIABJ8SRvWSleOlJybberOwkkSGG9kVlqucW7T28MoRYuXtPqwwEAndj7ukwNyfmJvh+NS9bW5bbMrCR/cEdCDoQdiK9bhpp04q+tl+xUbWZo2KUpVgClKUBX+N9kMNiJYrkuH300n8S+y/wCYGqFcwd3CXjh7nOoGZWQFoUzBjUgaEQZg7Eg6ddqscSLWbznIX745lyFZ5VUEEMRoPHbWqeLoQnHVCNGM5a6FZwfAhil7x2KrzIoUQ0TDZsw01UQPIGvDdlA0XLN0sNAVaB7LNMGIDyzCSDE1L4fiiWmvd99USwcITmMFFBIyTMsp26197LcUt4i29y20zcYsOqnSAR+EA+pqpGnFRy2LXg0laLS/klOC27S2h3KZBJBHvZgYYMdSWmZJJnxrfqI4Pi0Wbbsq3ne43dkgHVieUe8IjUTUvXDrRyzaNrW0QpSlRgVFjlxNwdHS2/qCyn9AtSlRvEBF6w32g9v5jMP+A1ZwcrVUZW5sEeNQ3ZvA3+6fu3Dm3evWzbuaAKHYplZRK/VsmhBHwqZrH2bYLicXb15u6veXMndmP9hPrXfoxUnZmKraV0aScZtwe8D28rMpLLyhlMMM4ldx41t28VbYSrqR4hgf71Idnhy3h/8A0Xv1cn+9aXafh1oLbudzbkX7OYlF1V7i22nTXR59KleG6MjVfqgby75l+YrRxXHbCAk3A0EA5ObUkKo5dBLEDXqa3u03A7P8JiO7s2lcWnKkIshgpKxp4itvi+CXE4K5bt8ou2jkiBBKyhHSQYNY/Tepnx/Qhg9+7sO5Tzhrh9NVT9akQK1OD4zvrFq7EZ0ViPBo5lPmDI9K26rE55uIGBBGhBB+BqvdoOOnDcOcz9cJw6f4uqh/PlGf0qx1zT6V8Mwey8nIQxy9M8KCY6nKFA9azDDRxFWEZbXIMTNwpOS3RVOzfBWxV9MOhIkFnbqtsRmbXrLADzYV3vC4dbaKltQqIAqgdANAKrP0ednDhbGe4Iv3oZxpyr7lvTwBk+ZNWuqPGMd+prWj8MdF+e+RXweH8KGu73PjGATEx0HXyrn3FO1d+8Vt2R3ecEhQefKphs9wiLcHQhAW8966FVS7Udmy5N2ypbMczoujBojvbZ+1G69fjvQoOOazRviFNx8pWrXAkI+t5m3ESAp8VE+1PvGW862+G8Zv4J8xgoxGYnRH82/1Vz7w5T16RpHibKjKxGeDkcCA5HSD7L/cNaD2Bi7pJ2FuUEglWzaFwPZJ3y/d12q7SnUhLNJ9993Obe2252LgvaKxiQAjZXiTbeA49J1HmJHnUtXHMTwdD7HLrIUgMk+OU+yfNSKz8M45i7bNbtXCzghEWTcVrhnki5ziAJMNAHwrpUeIRno1338ydVuqOuUqAycR+3hf9nc/92ldC5Lm9CfqO4xw/vAGVslxA2VokQYlWEiQco6jYVI1Su3HaZFzYS2TmYRedQT3aEDllRozA79Br4VpVlGMG5bGXPJqQ+IxwewwtnPevAZ3KkKumwnSBEADxmqfgsUbFwtaZrXesC2WNnAfLqIEjMAehTzNWXDYu2yyjqVUawQYA/baq61mPrCNltoR5hO8j1DFPzVw415Sk76EFavKbUuhYsbi0CY6/cuLiAmFtjDh1VWDO1wwYjmFxbckAEZfEVTOzPajEYLRHN1N2t3GJBPUqxkoSdZEjyqz8A4P/GZ7bqThc0kk6qRGQqw/0gbcCRlHNJitPjv0cYi1LYdhfT7Jhbg/5X+YPka6WDxGDadHE7u2+3vyZis680qlPv8AKL72d7W4bFwEfJdiTacgN5kdHHmJqer84OpVirAq6HUGVZT08Cpq7dmPpDuWYt4vNet7C4INxR5jTvAP6tPeNQY3gM4LxMO8y6c/p1N6HEIyeWpo/t/R1mo7julsP9i5bb0zBW/3WNbOAx1u9bFyy6ujbMpkefwPlXzidnPZuL1KMB8YMVwabcJpvkzpIGoDjuJvYe/axNnIZR7Dq+bLzFXRuXWQUYfnNTOEu50RvtKp+YB/vWHiuD760yaAnVSejDVT869DGWV3JLRektit4XjuMTPluWBndrn8ljGYzEm7WDifFMZetNbfELBIPJZVTykMsEs0GQKxKTqGBVhoyncGvly6F9ogVezXVzpRwWHa0j93+T4mPxd9ltNi7sXDlMC2umub2VB9kHSas1js5bUBe9xRUAKFOLxEQNAIFyKqXD8elvEI5MgMZgEmCpEx8T+tW/BdorF1goYqx0AYFZ9dqrVZu+jKtfC2d4w0+Ru4DA27KC3aXKgkgSTqTJMkk6kzWxWPEX1QZnYKPEmKyA1AVxUZxvA27hsNdUMtu8jQfGYUnyDFT6VJ1ixdnOjL9oEesaH51hq6aDVzfpWDAX89tG6lQT8ev6zWevOtWdiMVmwiy3wrDW9hEgfGrvD6PiV10WppUdkQXaPslbxGZ0i3cb2pXMj/AOImkn7wgjTUxFUHG4PEYIxctnu/EklPy3o0/Dcg+ddir4ygiCJB3Br0NbC06u+5SlST1Rxu9xAuMltXV20llICDq+b2THSDqYq5/R/wNVQYgj2hlsg+7b6vJ3ZzqT4R51I4zsXg7hnuykmWW27orDqGRTlIPXTWrAojQbVFhsEqUrs1hTad2faUpV4mFRnE+AYe/rdtKW+2OVx8HWGHzqTpWGk9zDV9yhcW+joNJt3cx8Lwkx1Au28rAfHNWq/YC6F7zvLRuElmUq8AnYBw2sCNSvSr9xLGrZttcfZR6k9APMmB61zS52hx7Ob1t1htrcyuXpykajzlSd/KqOJjQgrPRv7EMo04vVF34fhu7tW7enIiroIGgAJA9K2Kr/ZPtKcYrZrLWnT2tQynUjlYeYOh6bTvVgrzVSEoyaludCEoyinHYjeNcCsYpct+2HjZtmX8LDUVzvjv0a3rcthH75fsOVV/gG0VvXLXVq+MwAkmB4mrWE4hiMM/8ctOnL2NKuHp1V5kcB4dxHEYG8xtlrVz30dTDdOdDE7biD4Guq9lO3FnFxbeLV/7BOjfgbr+E6/vUjxfBYPFgJfFt/smQGB+641Hoa512g+jy7bLHDOL6jXuyQLq/rDx48p+NdaeIwfEFasvDqf7cn8/79yoqdbD/B5o9Of07+h0jhGlvL9hnt/0uwH6AVuVxngfbfE4RWtQt3mk9+zh0bqGnmPTRoI8637v0k4ojlSwvnDt+7Cri4fX2Sv63RY/5ChbV2+jOi8X4St7mBy3Bs3iPssOoqlY3hOIRj3ltjPvJzA/LUfA1Bv2/wAa3+ltj8NtR+5NRl3tVjLoIbF3hBIIVhbj1tgHbWpVw6s9G17ktLjkKPw3f0LTb4ddf2bNw/lIj1aIrewfAif5121aHUZ1Zv0MD9aovCe1AtvFxbeMmTGJZ7vhoHYsB8jvXQ+BdvuGmA+GXDN4i2jr6NbWY8yoqCpg6sOV/lqWXx6VXT4ft+597RXMJ3cC+HuElS+bvXggzAWY+AArYb6QMGvKhu3CvKcttlgjcTdy61K8S41hb9tP4a/ZchhIR0JGh3UGV9RUX9I/B8K1i5fBW3iUQEMsS50CrcX3h57joar+liOjUg5pVL29N/ueeHdtv4i4bdmwRCli1xwoCgga5AxkkgAU7V9or+GsLdS5hs76W7ZS65YgjMZzrlCg6kjw8arX0d8WsWGxCYxlAuJmW4eURbDMbcTv7w11iOmtO7Qcbe/iGbLAeRaDNoqSYTYy0anxM1ZwtDxZ67LuxpxWbw1Rwgmul7X2300Ox/RnxZsTgg9wqXFy4DlGUatnGkmNH/SrUzAb6Vy36H+Ipa/iLDsF0t3BJ30Ktp5ZV+dTna3i63yti0VdQ3MdGUuOhHUIOY+YUb1wsdhnDFzhsr399SCFdeCpsvdi1J8utSNcfw/FMThTFq8I+zMj/Z3Ccv5XWp3A/SBdGbvrIdVEsUzI3WIR5V5IjR66GAlRowtfV9ohliFLfQ6HSvKNIBgiRMHceRr1XWNxSlKAUpSgFKUoChfSjinIs2LYktLlSYBMGASPui56x4VSF4nfgJdtZcyxmU7RJaR7sqrQN9KtPb3EZOIWy85e5kEKzay490HoTUJiMalx7YUzqSQQw6ROoHQmuLi25V8rX16FSprJ6nT+zXCxZw1tCAGZQ1yPtkCY8hsPICs160VNSIry6giDVzF4GNaGmjW34LtOWXQjKqna3i2S4lqGadcq5ZOxJ5iBoCNzuRVvxVvICxPKBJPgBvNcg41iO+xfe3BNtoMeFsT3SkeJ9sj0rhU8PKFRqatY2rVcsdN2XvhiYS+pVAQ4ElWJDr5lZgjzEivHC7RXEOrGSFYT4+zH6VUb1tVAZGlV1AzQy+dt5lT5H9K+YDte4a4xi4+Q5XIiBIAzqNc+kZQNT4Vsqbknl1+fffqRwxC/7aFR4hgO+x2K1UAMJJk6BUXZdSZMV9HZ4s+TOQFHS2/7T4mK2ODBluXbzSwZ1LmIZW7xHOZRsIBgjTSrKboS8XmUcbjXePDzFderxCtStCm9ElyXJK/IoOEZzcmVDiXAVtIxzmVKaFCshiQCCW+6flUHbw6liWEkaf8Awdavfa4KUYhhqqka7m2xJHxyux/LVIw7zmbWPGDXV4XivFpOVWWt+dun5uVqsXF+U17eFJOYEAAQARPx2I8q2UwVxpyBSVGY7qAB1JJIFSHB8EpI71oBIAAIEnwZzyr8BJq5NYt2kjlnoi+yPOPeP3j6RUWL4pTpeWkrvry/v9jeNObfm2OaX87AZlSQY3Mgj8ulbhxt4p3Ze7lJBIzhwSCCNHMjUdKmeP8ABMiIw0DH5Tsp9PZPoelWTh/Dg9tWXuwrDQG0hgbRO86az1mo6vFaWRSlG9++jN4xnB+V29/yc6vM7qQcoC67bnpp0ipXhvApt53kuRySdRvznQhRpoAJPpU0eCA98YtcpJnKybE+DxXjDq9ywwtMWCuS2XKxnrvlaI8CdtKgqY+LhlorL1JqtSrWnmrSu9jzwHBNh7ruSQDbNtswHKSUYFCCQ7wp0MRMnap7guGthu8RhrKAAkgRBIBPta7nx+FanBsZbCw4lspVo6Kd4tmGAPkD5mo/E4KyrqbDhikO7kzCqRAJUADYbcxrnVZSqyedu/U1u0rciTN1FLi6DnJOXWNfPwA3naKmew74ZXD33OVWlGYDI1z7TMPZC7KrQOu8RXLeIW9LuDlBIOZWkkHc5AcqjokfGa8YfF+1C850RgSkmCYJZcpECYalO8JXte3t338ts3M7L2m48uGtSCDccfVr083OvsKNSfTciovsp2wF491eIFyYV4Khz9kqdVeIMe8NR1A552fCXhIJIQxBBiQZA+yEEyqKYEzuak+I4LOMyxnA+AYb5T67HcHUVPPiDjVtbQ38Vt3R16lU/sR2mN3LYvEm4VLW3O7opAYNGzqSATs2461cK6kJqccyJ4yUldClKVubClKUBo8R4Nh75Bv2bdwroC6BiB4AkSKj/wD8OwUgjDqI8CwHqAYPrU9SsOKfIxlT5Co7G8at2zBJY9Quseu1bHErpW1cYbhTHyqm4DD95cVCYk7/ADrJknuKK2NwtxLDZCSAc4MEAqWQkHQMNJ10J0rl3ELz4fEPYu2sxY5iMynLOxzezk0gTlI8DXX8Fw3u7boHPNPNsRIAnTrpNcgPDg9xrV2c1ufgbisVuu3VyWUGT0YVzseoJKUkQVVqiPxW6wCc7ZUVTlUn8ZGZgNyQoHnXvs5hFa85nMLZKidy+xuNPlovlWXj/Cma1zOpyzlzOUjToepkDQ1pWbXdBILBzJ1MPGpCpIzXIGkMpGhMiqCalTtF7kDdnqWHGYG2qM4Q5lBYFCQ2g2DDXWNtvKojh/DmvqXOVVJlGADZhtOZMh3B1I2pjL1y6iEXFTSQbga0SjDVSRKmRGoj0re4ZijbQKEDak8ly0RJJJgSIGtR+eEN9e+ovdmBezKA5mcGNZZA0ecuzRWDBWl5maWWS2VoJZiPq1y7CFGciIBYeFbHHOKkWzKhVJ5puISR9kKpO5AHwJqPtK0NnAM5RmXVjmaXBUAFsxOsGco0raOeUbyf7BnvhHDziFLMQADymJG2wB9zxO7eQis4tGzIVASNkYlio6sn+uXy0IqT4EwyESJEEgbQdiD1Bj9x0rD2hxRGVAAcwJ1GbWQF06SZ1Gumnlr4kpVMvIy+pB4viSXHAvPmAIOhDGYkRbGikHTXNGuoipLh+PLKTaDhQSdFzyT1YkgvP3Bp51BYNUt4mMYBLAElm0B1gNuWMDQbeZNWLA3gHLIQLW5JiMnTepaqSVkvwEj1/FqUaLYLPuubRx7wR49rflMHT1rJ2awBt2+dcrSYmCwUwSpI3hpjyrWxV3Pd5LcyDmTQG4I3cHRAJBHv+QFZcJevJyhluAe6VZbiidBqecDad9OtQyTyWWl+++0Yvqb+L4Xaue2o8Z29fL41V7uCDFBbt5plmYkzkLE2pO+aF3iYapzF44uhXIYJhiCIj7A2YMxgQQIknpUebAXFILsHPy8otspaAYaeYeA0EAL51mi5RWrEnclbOHstAJhwBIMoSerZTH6aVpYhlYoAFyseVSYHdgxMx7TmPyz41JXuGKRC7fYbnX5N7P5SK1MdZZLctGdn92YAVHKKJ6DL8ya0hJX3Mu5rXAFe1dQMguQ3tk6Hm/lD2veEAe9OkVM4HB3cY2S2pyzB1OUePeONP/LUyeu9WLsr2GtLbtvfbvJVSFE5YgEZiTmf4E5fKrtZtKoCqAqjQACAPQV1KeAu05kkKT5kbwDgNvCry8zkDNcIAJjYAD2VHRR+8mpWlK6UYqKsiwklsKUpWTIpSlAKUpQEH2oxTKEVTAcOD5+z/wBarli+UYMpgjY/PoaufGB9Tc/CarHAh9enr+xoDX412pvWcPmkcxcG5AJXKqnKq7FjJ1OgjY1zPEcQvG6XLEOxLrEuTmEOCdp0QzoPSus/SZhc+DIA1Vg4/KCSPVcw9a5hwPFASIBZBEtooHRiesrBga1zsZmTvuuhBU31I/HY+9bhi6g9c0l48nGg+Cit3DY3MYXYLzZRmIZ4UklQSSFz+PTxqw43s3dvW1e4MoJGU3RH9Nnc+PORUC+Dt961uyWuN7TsWIUkaRlXTKI85IjxIr+F/jzSVu+9yNxdrm5jOPgctoNA0nLHyDRUHfxDPdDusqsEEoCfMHUgz8NvnW5g8FbXKCqxPMSB1Op8qsfDOCrjLq21RRbgmQo0t7M+25nKvq2sVDTjFSUYLcNciG4pirQbKFCrof5RXXXxUVFtinLTbMEgqh8vfuf2B8/OrP2/7GjCBbtme5zfaIKEzysQdVPRjqp3kVG9me7XO+Y7AEu0kQfZk7a1vUp+AtdRZrRkUcSbDhRJ0Jyk5WtsQDIcCDbYDNqDtrrWbBI7nvXLFjt8I3PgSPkNPGvfaMZ7s21JZkyEEEEiZ0Uc87dOgqcsYfE4e0j3LZ7th70aHzuLoD5OB4TRqTp5ox+fffqYStqRPEWtun1sjQKWWCSNoAIPN8Ota+OY2bcWZzrlGvMLY6SYym5BmTAA/Xat4RsRiYAyAETqD3an2nMSM51CjyPnXTOPdm8KuFRUtIAuUK6iGjWTnGpnc66k1NQw0pxT5G6g5ao5lwfFslvWG1YqTBIk6kkbk61uC610MGI5VLA6CCOoPTTrW3a7JXM5azLwM0CA3TdTy3P0Pxrxlu32WyEAcsEK6glj9pCAyIoBZg28Rr1r1aE4z235mGsuliAw9+9ce2yqzsjTm7sscsEKrRALENOpECreeyuJP+cXAEhYBZ0Bg7QLSsddPf61YMbwJcKqi3JU7k7l/eY+Z3/+q+XcezWltnZST8fAemv6V0lgqemYkVFcyqYfs5iHYL34ljEfWH/mHT9qstrsA6kEXbObxNpz0g73aney+C3un4L/AHP9vnVhqT9LS/1NvCj0NThOD7mzatZs3doqZtpygCf0rbpSrBIKUpQClKUApSlAKUpQGrxNC1q4AJJUwKr3BsBcW8hZGAE6n4Va6UBrcQwYuoUbr+hrnOE7HnDPLhrjKfq2jRQDy5QOsRqdfhXT6VhxTd2YaTOXdouH4+6BkR2sxzZT9YT4QxByRB5TJqq8NW5hWPf2isiJYG1O0Ad4AvlAau918ZQRB1FV62GVXdmkqd+ZwbG4VnjIj5GMAaFmJ2RQpMg+PhVy7P8ADL9q0Uh87+3AYDqFQHwA0+Z61eMPwPDpc71LFtbmvMqgHXfbxqQph8MqW7uxCFtyJ7S4Y3LWULmk6iJ0gzNUrgP0fkX3ZyyW4GUAc2/s5jIAA0BAzR10rpdKnlCM/iRu4p7lcu9krSx3AW3pDEyxY9CWJknzJ8KiMSr2i1tjHiAdCCP1Bq9V8IrKVjNio8I7JhVlQlsMcxVRqZ6mNjU3x3DE2QqLMFYA8BUpSsgrvZzCOlxi6kDL1+Iqc/hUz95kXPGXPAzZfCd40rNSgNDjmXuXz+n4ukVUcHhzcdUXcn9PH9Kku0mNzvkGyf8AF/22+db/AGYwcKbh3bRfw+Pqf2oCZs2gqhV2AAFe6UoBSlKAUpSgFKUoBSlKAUpSgFKUoBSlKAUpSgFKUoBSlKAUpSgFKUoBSlKAoOI9tvxH9zV24d/Kt/hX9qUoDYpSlAKUpQClKUApSl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371600"/>
            <a:ext cx="28575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04" name="AutoShape 8" descr="data:image/jpeg;base64,/9j/4AAQSkZJRgABAQAAAQABAAD/2wCEAAkGBxQTEhQUEhIWFhEXGRwbGBYXGB4fHxscHRwgHBscIRseHSghIh0mHx8eJTEiKikrNi4uGyIzRDMuPCgtLi8BCgoKDg0OGhAQGywlHyUsLDQ3LS0tLC03NSwsLCwuLDArLTQsNC03Lyw0LCwsLCwuLC0tLCwtLDIsLDQsLCssL//AABEIAHAAoAMBIgACEQEDEQH/xAAcAAACAwEBAQEAAAAAAAAAAAAABwQFBggDAgH/xABAEAABAgMFBwEFBgQEBwAAAAABAgMABBEFBhIhMQcTQVFhcYEiMkJykaEUQ1JiscEjgtHhM5Lw8RYkU2OTouL/xAAZAQEAAwEBAAAAAAAAAAAAAAAAAQIDBAX/xAAoEQACAgIBAQgCAwAAAAAAAAAAAQIRAyExEgRBUWGBkdHwMsETFCL/2gAMAwEAAhEDEQA/AHjBBBABBEW0rRal2y4+4ltsaqWaD/fpCkvZtybSd3ZzO9Wct65UJrwCUe0rzTzWAG/OTaGkFbq0obTqpRAA8mFTezbcy2d1Z7RmHSaYzUIB0FBTEs/LvGEVdy0bUWHrQfUhPupUMwDqEtigT3P1jb2FduXlB/BbGLis5qPn+kc+TtMY8bIchf3mtC2Dup+acUnduJUhutAg8DgGQB0zzzpHRt2rZROSzMw37LiQacj7yfBqIwFoySXmltL9laSk+ePiKDYNbi5eYmLMfNDUqbB4KGSwOihRQ7HnDBm/kuwnY8YIII6CQggggAggggAggggAggggAggggAjK7TLcmJKQcmJVKFOIIriBNEk0KgBxBprwrEy+F7JezmQ9Mk0JolCRVSjrQAkDySIRt89skxOtrl2GEtMuVSa+tagcqaAAnkAe5gCil7PmbUBm56dwspJBW4qtNKhKKgJ4cvMW1iTzCHRL2UwHHj7Uy9nhHFVKafL6xV3JlS+xOSKxRZAcQFChS4nI5Hn6flHrsstpTb32dLAVvDVTgNFJCQdeaRyy1jlyW+ry7irGxKMlCAlSytQ1UdSeJoMh2j1ggjzygQutosm5LTDFoy+S0KGM8lAjCTzBzSf7wxYwrdoOptB6XnW6S016Wgc0nCKCh6jUcDSNcLala7iUOu6l4mp+WbmGT6VD1JrUoV7yT1H9Dxi4jm67druWBaBQ4VKkHtfh4LA/EmuYGo8R0aw8laUrQoKQoApUNCDmCI9SLTVo0PSCCCJAQQQQAQQQQAQQQQAQQQQByztVvwu0Xg2uWSzuFrSPUVLrWigTQDUaAcNTH3cS12pJ0szjAadNCHlJooVGiq6DrE/bFMS8ragXIKU3NCpmKD041UIpXiQSVcMx1j2bfl7bZwLozOtjI8+o5p5jURhm4prRDIV+VqkbRZnGsw4KkVyVhoFivUERKth0yDwtCUQlyVmAN4NKEmtcWdKnprGKtiZmGmzIzKa7tQUiuqdfZPFBB/1SNRs4t1tbapCZzQuu7qeeqP3EZyg1BPn9ogaEs+FoStPsqSFDsRWPWIVjSZZZQ0VYsAwhXMDSvWkTY4HzooEYbaFdiZm1tLYKMLaTQFVDUmpIy6DjG5gi0JuDtEoVLFuNzrSpK0lBt9CqNv6+oZHFwrzNaHpSNBcm/b9jrTJ2gkrkzm06nPCDnVJ95Gfs6j6R8Wpd6zZQrfmiVqWpSglZrUkkkJQKVGf94xN5byqmmi2ywlmTbUKAAanSppQE60HXWO7FK3/ha+8FkdFTm0yy2yAZxskgH01UKHTMCLtm8Esplt8vIQy6KoU4oIxDpipHG0oVJUFhAUEEKNU1TrliHInLOJFqWu9Mu72ZcW6rIEk8OScqJHIAUHKOosdmSc806MTTiHE80KCh8wYkRzJKbXX5ZhEvISrEu0jnVajzJJoConOtI1tx9uGJQatJITU5PtjIfGngPzD5cYAd0EVEneiTdALc2woHT+In9CaxaNOpUKpUFDmDUfMQB9wQQQAQQRGcn2kminUA6UKgDXtWAFfthuE4+4i0JVCXHWkjeMKBO8CcwQOJAqMPHKF+/wDZ7SKHpRf2e0k54CaYinkdCeR5ZEcuire332d77MQJjAd3iFRipllHH9nMfaXXFOTKW3iSsKcqAtZNT6h7JrnWM8kb2Qzbm25edH2a029xNI9IdpSh/bscjzjH3ju49JLGPNBzbdToriKHgeke9sTzigGp5BLqR6HhTFThU6OI61r14R42LeZ1hJaWA9LH2mXMx/KfdPaKRi47j7fAGRcC+YmUhl8gTCRkSf8AEHP4uY46xtoRSbBS/Vyz3CpQz+zqydRx9JrRYHMUMaexdppbTu5xlZWkUK00qSOCkmlD1r4jmy4Ldw9irXgMt1wJBUogJGZJNAPML+8m0cBW6kU7xwmm8IJFTkAlOqj/AKzitlZG0LdcqkbqUSdTXAn91q/TpWGhd+4LciiksQHyPXNugKUkccCNAe5oMq4o0x9mS3IvHHYpnrtqbUl601OOzTubck2SXXOWIgHAnoAT2iRbViBoNu2osN5fwbPl/aoeBOYbByqr1E/KGqzZCkYxIJDS3K72fmKrWeqUmhVxzJSkUFAeFZL2QlnG5JISp01U7ac4agc1IHveMKdMzHWX6RYWrZLm7SudKZGV9pqWQmriuobJBKqZY1kRTzNkEoQ8psSssR6C4rEtzqBQFZ6gJT2jT2lb0u28RJoVP2gs+qbfTi9X/ba050J06xPsm4Lr7hmLSdUtxWZRiqT8SuA/KIpPJGC2VbSF/Y1gvTThTLoKkg5rUKADgVHMA9KmLq0LkrASiXQ889768GBrskqoT30MOaVlkNpCG0BCBolIoBHrHHLtUr0Z9QlWNm86oVKUJ+Jf9I/VbNp2vstn+f8AtDpj5ccCQVKICRqSaAeYj+1MdTEuLo2pyc/8v/1Au6tpgEnGANSXaAecUbG39pTDVUy43znPRA86nx84W1u3lmZs/wAZwlHBAySPA181jpxyyy5SRZWVs4VYzjViUMirFX6xdXBstUzaMo0lINXUqUDphScSq+AR5ijl2FOKCEJUtajRKUgkk8gBmTD+2ObM35N77ZNlKF4ClDIzIxUqVHQHhQV7x0Ejhjmfa3s+mJeafmmmSqTWorxIzwE5qxDUCtc9I6YggDiNM4vBu61RwScwDzHI9tY8I6ovfspkZ3EoI3D5+8aFBXmpGh+h6wj74bLp6RqrBv2B960CaDmpOqfqOsAZiznmk4d8hwZ1S40rCsU4gHI59u8aq31B6TU5vWZpSMNHqFt5Ar76M8Q4a5Rk7MtVbOVErbOrbgqk+OB6ikXDkhJzDS3GFlh9CSoy6ziCqfgWaHwaxjNbTZAzLFt2cbsOUXIMF10FSVUTiwpQSD6dSSaadYsLk7TzNzIlZmW3D5rQ4jQqGeEpUKg06mPnYLN4rPWgn/DeUAOikpV+pPyhhTMk24UlxtKik1SVJBKSNCDqDGhsrMpfm/8AKyNW3El2YoFBkCgNdCVEEAeD2hTzNqv2y6DNzbTEuk1DeKg8JJzP5lHKPHbS6VWo7XghAHakYWDTa0Uk2dBXcsSWlkUlgk11WCFKV3UP0i5pCBsyxm3aFudbQ5lRLgUg14UVmn6xfO3LtMCqXcaToUvHPr2jhnhV7l7mVDdcWEiqiAOZNB8zFFaF85Jr2phKjyR6j9IVE9da0SP4jLqwNKqxfIVMRZK6s245u0y7gPNaSkDyRSLR7PDlyFI3VpbVUCoYl1KPBThAHfCKk/MRiZqenbRcw+t08EIHpT40Hcxff8LyckMU+/vHKZS7WteprU8OXmKi1L0OPjcspRLSx+7RkD8SqVMawjFfgvVkryIM1INS5o64HXf+m0fSPic/ZIPcRFTZL5TjDDm7IqFlBCafERSnmJ0rPS8vm22Jh78bo9Cfhb1V3VTTSIlrW0/MqxPuqXTQE5DsnQRsur78Elndm+kxIJIlkspWdXC2Csj8OI8OkO/Yhbc7PJmZibfUtsKDbaaAAH2lnIDmkDXjCpurs5L4Dk7NMybORotad4odEYgR3PyMdG3PseXlZVtqUOJjNSV4sWKpqVYhkaxckuoIIIAIIIIAw18tlslP1Vg3EwfvWgBU81I0V9D1hIXy2VTsjVYTv5cfeNA5DmpGo+oy1jqiCAOVLlXoVJyE+ELwuqUxuu5K8RH8oHy6w25+/iA5ZWCm7nCSr8ooEpH+dX/rHP8AeeV3U5MtjRDziR2CyBENycWQ2krNGwQj8tTiyPc1iKLKVGp2tuE2tNV4FIHbAk/vGSZw1GOuHjh1+R17ZRZ3qtb7XNOzB1cwk98IB8VEVMSQy/lbrqfFZV1t40zRXAsfyK/YmPFqanJBdAXWT+E1APWh9J7x9WZYin6GVdBeTnuicC6jik1orwQekaKzb+TEudzPMl1AyIWKLA8iivPzjGTfC35FT9kdqUwmm9abcHGlUk+cx9I8rwbSX30YGUbgEeohWJR7GgoPrGnYsSy7RSVMAIXTMNnCpNeJRp9Ihm48jJHfTb5W37qFilT4NVHoKRgpYb/HfgRoW8lIPTCyGkLccJqaZ68Sf3MXr91USwxT0wEHUMtUU4r9k9zWLC2toKsJakWxLs6YgBiPWgFE/U9Yz0vYUw4C8sbtsmpdeOEE61BOaj2rG9ye3pEk12UC2yQhqUYpUbwlTi+PLEfAAjOvJANEqxDnSn6xJmWQVhLS1PLUaVwn1E6BI9omvMCvKGlcrYi+9hcn1bhrXdJzcUOROiPqeg1jSKokV9j2Q/NOBqXaU66fdSOHMnQDqco7IsWzky8uywj2WkJQPApXzHjYFgS8m2GpZlLaONBmeqlak9TFnFgEEEEAEEEEAEEEEAY+8uzSz51SnHWSl5VSXG1FKiTxPAnuIWtubAnE1MpNpWOCHU4T/nTUH5CH1BAHMVibHZ9yaSzMN7lkZreqFDCPw0OajwrTnDlt3ZTZ0wylsM7lSE4UONZKy0rwV5jcQQBy9e7ZPPSNXGv+YZTmHGgQpNOJRmR3BNIj2PfRt5IZtNpLreiXqepPfj5H1jqmMXfLZnJT9VKRunz980ACT+YaK859YpKClyKExO7Pj6ZizZnENUjFQj4XB+hA7xHaug65WYtWZLKdPUoFR7HMAdAD2iytS59q2LiWwd/K5lSkJqOGam9RlxFdNYh2bcW1bXWHnk7ts5Bx30gCvuo1Pyz5xmoZLq/XvIplbM3llJb02fLJKh9+8KnulJ07/SLO7Wz20bXUH5ham2SBR52pqD+BFRUfIdYbNydkknI0W7SZmBmFrTRKfhRUjyantDDjSMFEmjM3PuLJ2cn+A3V2lFPLzWfPAdBSNNBBFwEEEEAf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110" name="Picture 14" descr="https://encrypted-tbn3.gstatic.com/images?q=tbn:ANd9GcTSPbXK7OXLbMdSj07uyHhqisY7SmriVMTvh0KGwjDarfi7_L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1628800"/>
            <a:ext cx="1944216" cy="1268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2010</Words>
  <Application>Microsoft Office PowerPoint</Application>
  <PresentationFormat>Pokaz na ekranie (4:3)</PresentationFormat>
  <Paragraphs>255</Paragraphs>
  <Slides>21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JAK W ZGODZIE Z PRZEPISAMI PODATKOWYMI ZORGANIZOWAĆ WIEJSKI FESTYN</vt:lpstr>
      <vt:lpstr>Kluczowe słowa</vt:lpstr>
      <vt:lpstr>Jakie są podatki  w polskim systemie podatkowym</vt:lpstr>
      <vt:lpstr>Podatki, które mogą obciążać organizatorów i uczestników wiejskiego festynu</vt:lpstr>
      <vt:lpstr>Uwaga!  Podatki to nie wszystkie obowiązki publicznoprawne </vt:lpstr>
      <vt:lpstr>Kto może być organizatorem festynu i czy jest opodatkowany</vt:lpstr>
      <vt:lpstr>Czy organizator musi zapłacić podatek dochodowy</vt:lpstr>
      <vt:lpstr>Jak brzmi ten ważny przepis ustawy o podatku dochodowym od osób prawnych (CIT)          </vt:lpstr>
      <vt:lpstr>Kim jest sprzedawca  na wiejskim festynie</vt:lpstr>
      <vt:lpstr>Kiedy sprzedawca jest poza podatkami, a kiedy jest podatnikiem </vt:lpstr>
      <vt:lpstr>Pierwszy podatek od sprzedającego - opłata targowa dla gminy</vt:lpstr>
      <vt:lpstr>Osoby prawne - a podatek dochodowy </vt:lpstr>
      <vt:lpstr>Osoby prawne  - a podatek dochodowy </vt:lpstr>
      <vt:lpstr>Jednostki organizacyjne nie mające osobowości prawnej - a podatek dochodowy </vt:lpstr>
      <vt:lpstr>Jednostki organizacyjne nie mające osobowości prawnej - a podatek dochodowy </vt:lpstr>
      <vt:lpstr>Osoby fizyczne sprzedające na festynie  - a podatek dochodowy </vt:lpstr>
      <vt:lpstr>Obowiązek w VAT i kasa fiskalna</vt:lpstr>
      <vt:lpstr>Sprzedaż alkoholu własnej produkcji – co z tą akcyzą </vt:lpstr>
      <vt:lpstr>Sprzedaż piwa na festynie</vt:lpstr>
      <vt:lpstr>Loteria fantowa - niespodzianki podatkowe, czyli czy warto organizować loterię</vt:lpstr>
      <vt:lpstr>Przydatne adresy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W ZGODZIE Z PRZEPISAMI PODATKOWYMI ZORGANIZOWAĆ WIEJSKI FESTYN</dc:title>
  <dc:creator>Adinka</dc:creator>
  <cp:lastModifiedBy>Adinka</cp:lastModifiedBy>
  <cp:revision>91</cp:revision>
  <dcterms:created xsi:type="dcterms:W3CDTF">2014-04-01T17:58:08Z</dcterms:created>
  <dcterms:modified xsi:type="dcterms:W3CDTF">2014-04-10T19:44:52Z</dcterms:modified>
</cp:coreProperties>
</file>